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30"/>
  </p:notesMasterIdLst>
  <p:sldIdLst>
    <p:sldId id="293" r:id="rId2"/>
    <p:sldId id="265" r:id="rId3"/>
    <p:sldId id="266" r:id="rId4"/>
    <p:sldId id="267" r:id="rId5"/>
    <p:sldId id="290" r:id="rId6"/>
    <p:sldId id="268" r:id="rId7"/>
    <p:sldId id="269" r:id="rId8"/>
    <p:sldId id="270" r:id="rId9"/>
    <p:sldId id="277" r:id="rId10"/>
    <p:sldId id="291" r:id="rId11"/>
    <p:sldId id="258" r:id="rId12"/>
    <p:sldId id="292" r:id="rId13"/>
    <p:sldId id="264" r:id="rId14"/>
    <p:sldId id="272" r:id="rId15"/>
    <p:sldId id="280" r:id="rId16"/>
    <p:sldId id="271" r:id="rId17"/>
    <p:sldId id="281" r:id="rId18"/>
    <p:sldId id="274" r:id="rId19"/>
    <p:sldId id="282" r:id="rId20"/>
    <p:sldId id="275" r:id="rId21"/>
    <p:sldId id="276" r:id="rId22"/>
    <p:sldId id="273" r:id="rId23"/>
    <p:sldId id="284" r:id="rId24"/>
    <p:sldId id="278" r:id="rId25"/>
    <p:sldId id="279" r:id="rId26"/>
    <p:sldId id="288" r:id="rId27"/>
    <p:sldId id="289" r:id="rId28"/>
    <p:sldId id="295" r:id="rId29"/>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748" autoAdjust="0"/>
  </p:normalViewPr>
  <p:slideViewPr>
    <p:cSldViewPr>
      <p:cViewPr varScale="1">
        <p:scale>
          <a:sx n="103" d="100"/>
          <a:sy n="103" d="100"/>
        </p:scale>
        <p:origin x="-204" y="-102"/>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sorterViewPr>
    <p:cViewPr>
      <p:scale>
        <a:sx n="66" d="100"/>
        <a:sy n="66" d="100"/>
      </p:scale>
      <p:origin x="0" y="23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olveig\Desktop\2007%20-%202009%20WISC%20IV%20fyrirlestu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olveig\Desktop\Fyrirlestur\2007%20-%202009%20WISC%20IV%20nyt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olveig\Desktop\Fyrirlestur\2007%20-%202009%20WISC%20IV%20nyt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olveig\Desktop\Fyrirlestur\2007%20-%202009%20WISC%20IV%20nyt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olveig\Desktop\Fyrirlestur\2007%20-%202009%20WISC%20IV%20fyrirlestur.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olveig\Desktop\WISC%20IV\t&#246;flur%20og%20t&#246;lur\WISC-IV%20tafla.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olveig\Desktop\Fyrirlestur\2007%20-%202009%20WISC%20IV%20fyrirlestu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perspective val="30"/>
    </c:view3D>
    <c:floor>
      <c:thickness val="0"/>
    </c:floor>
    <c:sideWall>
      <c:thickness val="0"/>
      <c:spPr>
        <a:solidFill>
          <a:srgbClr val="CDCDCD"/>
        </a:solidFill>
        <a:ln w="12700">
          <a:solidFill>
            <a:srgbClr val="808080"/>
          </a:solidFill>
          <a:prstDash val="solid"/>
        </a:ln>
      </c:spPr>
    </c:sideWall>
    <c:backWall>
      <c:thickness val="0"/>
      <c:spPr>
        <a:solidFill>
          <a:srgbClr val="CDCDCD"/>
        </a:solidFill>
        <a:ln w="12700">
          <a:solidFill>
            <a:srgbClr val="808080"/>
          </a:solidFill>
          <a:prstDash val="solid"/>
        </a:ln>
      </c:spPr>
    </c:backWall>
    <c:plotArea>
      <c:layout>
        <c:manualLayout>
          <c:layoutTarget val="inner"/>
          <c:xMode val="edge"/>
          <c:yMode val="edge"/>
          <c:x val="9.0125053902544272E-2"/>
          <c:y val="0.14891113754184201"/>
          <c:w val="0.79818887451487874"/>
          <c:h val="0.69980944876449935"/>
        </c:manualLayout>
      </c:layout>
      <c:bar3DChart>
        <c:barDir val="col"/>
        <c:grouping val="clustered"/>
        <c:varyColors val="0"/>
        <c:ser>
          <c:idx val="0"/>
          <c:order val="0"/>
          <c:tx>
            <c:strRef>
              <c:f>'Samanburður milli kynja'!$A$3</c:f>
              <c:strCache>
                <c:ptCount val="1"/>
                <c:pt idx="0">
                  <c:v>Stúlkur</c:v>
                </c:pt>
              </c:strCache>
            </c:strRef>
          </c:tx>
          <c:spPr>
            <a:solidFill>
              <a:srgbClr val="FF0000"/>
            </a:solidFill>
          </c:spPr>
          <c:invertIfNegative val="0"/>
          <c:cat>
            <c:strRef>
              <c:f>'Samanburður milli kynja'!$B$2:$K$2</c:f>
              <c:strCache>
                <c:ptCount val="10"/>
                <c:pt idx="0">
                  <c:v>Líkingar</c:v>
                </c:pt>
                <c:pt idx="1">
                  <c:v>Orðskilningur</c:v>
                </c:pt>
                <c:pt idx="2">
                  <c:v>Skilningur</c:v>
                </c:pt>
                <c:pt idx="3">
                  <c:v>Litafletir</c:v>
                </c:pt>
                <c:pt idx="4">
                  <c:v>Myndaflokk</c:v>
                </c:pt>
                <c:pt idx="5">
                  <c:v>Rökþrautir</c:v>
                </c:pt>
                <c:pt idx="6">
                  <c:v>Talnaraðir</c:v>
                </c:pt>
                <c:pt idx="7">
                  <c:v>Stafa-talnar</c:v>
                </c:pt>
                <c:pt idx="8">
                  <c:v>Talnatákn</c:v>
                </c:pt>
                <c:pt idx="9">
                  <c:v>Táknleit</c:v>
                </c:pt>
              </c:strCache>
            </c:strRef>
          </c:cat>
          <c:val>
            <c:numRef>
              <c:f>'Samanburður milli kynja'!$B$3:$K$3</c:f>
              <c:numCache>
                <c:formatCode>0.00</c:formatCode>
                <c:ptCount val="10"/>
                <c:pt idx="0">
                  <c:v>7.0576923076923084</c:v>
                </c:pt>
                <c:pt idx="1">
                  <c:v>7.0384615384615383</c:v>
                </c:pt>
                <c:pt idx="2">
                  <c:v>7.0384615384615383</c:v>
                </c:pt>
                <c:pt idx="3">
                  <c:v>8.384615384615385</c:v>
                </c:pt>
                <c:pt idx="4">
                  <c:v>8.3269230769230749</c:v>
                </c:pt>
                <c:pt idx="5">
                  <c:v>6.3269230769230766</c:v>
                </c:pt>
                <c:pt idx="6">
                  <c:v>9</c:v>
                </c:pt>
                <c:pt idx="7">
                  <c:v>7.3725490196078427</c:v>
                </c:pt>
                <c:pt idx="8">
                  <c:v>8.4230769230769234</c:v>
                </c:pt>
                <c:pt idx="9">
                  <c:v>8.9615384615384617</c:v>
                </c:pt>
              </c:numCache>
            </c:numRef>
          </c:val>
        </c:ser>
        <c:ser>
          <c:idx val="1"/>
          <c:order val="1"/>
          <c:tx>
            <c:strRef>
              <c:f>'Samanburður milli kynja'!$A$4</c:f>
              <c:strCache>
                <c:ptCount val="1"/>
                <c:pt idx="0">
                  <c:v>Drengir</c:v>
                </c:pt>
              </c:strCache>
            </c:strRef>
          </c:tx>
          <c:spPr>
            <a:solidFill>
              <a:srgbClr val="002060"/>
            </a:solidFill>
            <a:ln w="25400">
              <a:solidFill>
                <a:srgbClr val="002060"/>
              </a:solidFill>
              <a:prstDash val="solid"/>
            </a:ln>
          </c:spPr>
          <c:invertIfNegative val="0"/>
          <c:cat>
            <c:strRef>
              <c:f>'Samanburður milli kynja'!$B$2:$K$2</c:f>
              <c:strCache>
                <c:ptCount val="10"/>
                <c:pt idx="0">
                  <c:v>Líkingar</c:v>
                </c:pt>
                <c:pt idx="1">
                  <c:v>Orðskilningur</c:v>
                </c:pt>
                <c:pt idx="2">
                  <c:v>Skilningur</c:v>
                </c:pt>
                <c:pt idx="3">
                  <c:v>Litafletir</c:v>
                </c:pt>
                <c:pt idx="4">
                  <c:v>Myndaflokk</c:v>
                </c:pt>
                <c:pt idx="5">
                  <c:v>Rökþrautir</c:v>
                </c:pt>
                <c:pt idx="6">
                  <c:v>Talnaraðir</c:v>
                </c:pt>
                <c:pt idx="7">
                  <c:v>Stafa-talnar</c:v>
                </c:pt>
                <c:pt idx="8">
                  <c:v>Talnatákn</c:v>
                </c:pt>
                <c:pt idx="9">
                  <c:v>Táknleit</c:v>
                </c:pt>
              </c:strCache>
            </c:strRef>
          </c:cat>
          <c:val>
            <c:numRef>
              <c:f>'Samanburður milli kynja'!$B$4:$K$4</c:f>
              <c:numCache>
                <c:formatCode>0.00</c:formatCode>
                <c:ptCount val="10"/>
                <c:pt idx="0">
                  <c:v>6.4230769230769225</c:v>
                </c:pt>
                <c:pt idx="1">
                  <c:v>6.6078431372549016</c:v>
                </c:pt>
                <c:pt idx="2">
                  <c:v>7.365384615384615</c:v>
                </c:pt>
                <c:pt idx="3">
                  <c:v>7.960784313725485</c:v>
                </c:pt>
                <c:pt idx="4">
                  <c:v>8.1153846153846292</c:v>
                </c:pt>
                <c:pt idx="5">
                  <c:v>5.7692307692307692</c:v>
                </c:pt>
                <c:pt idx="6">
                  <c:v>7.75</c:v>
                </c:pt>
                <c:pt idx="7">
                  <c:v>6.7674418604651096</c:v>
                </c:pt>
                <c:pt idx="8">
                  <c:v>6.14</c:v>
                </c:pt>
                <c:pt idx="9">
                  <c:v>7.75</c:v>
                </c:pt>
              </c:numCache>
            </c:numRef>
          </c:val>
        </c:ser>
        <c:dLbls>
          <c:showLegendKey val="0"/>
          <c:showVal val="0"/>
          <c:showCatName val="0"/>
          <c:showSerName val="0"/>
          <c:showPercent val="0"/>
          <c:showBubbleSize val="0"/>
        </c:dLbls>
        <c:gapWidth val="150"/>
        <c:shape val="cylinder"/>
        <c:axId val="68234624"/>
        <c:axId val="102945536"/>
        <c:axId val="0"/>
      </c:bar3DChart>
      <c:catAx>
        <c:axId val="68234624"/>
        <c:scaling>
          <c:orientation val="minMax"/>
        </c:scaling>
        <c:delete val="0"/>
        <c:axPos val="b"/>
        <c:numFmt formatCode="General" sourceLinked="1"/>
        <c:majorTickMark val="out"/>
        <c:minorTickMark val="none"/>
        <c:tickLblPos val="nextTo"/>
        <c:spPr>
          <a:ln w="3175">
            <a:solidFill>
              <a:srgbClr val="000000"/>
            </a:solidFill>
            <a:prstDash val="solid"/>
          </a:ln>
        </c:spPr>
        <c:txPr>
          <a:bodyPr rot="-2700000" vert="horz"/>
          <a:lstStyle/>
          <a:p>
            <a:pPr>
              <a:defRPr sz="1200" b="1" i="0" u="none" strike="noStrike" baseline="0">
                <a:solidFill>
                  <a:srgbClr val="000000"/>
                </a:solidFill>
                <a:latin typeface="Verdana"/>
                <a:ea typeface="Verdana"/>
                <a:cs typeface="Verdana"/>
              </a:defRPr>
            </a:pPr>
            <a:endParaRPr lang="is-IS"/>
          </a:p>
        </c:txPr>
        <c:crossAx val="102945536"/>
        <c:crosses val="autoZero"/>
        <c:auto val="1"/>
        <c:lblAlgn val="ctr"/>
        <c:lblOffset val="100"/>
        <c:tickLblSkip val="1"/>
        <c:tickMarkSkip val="1"/>
        <c:noMultiLvlLbl val="0"/>
      </c:catAx>
      <c:valAx>
        <c:axId val="102945536"/>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Verdana"/>
                <a:ea typeface="Verdana"/>
                <a:cs typeface="Verdana"/>
              </a:defRPr>
            </a:pPr>
            <a:endParaRPr lang="is-IS"/>
          </a:p>
        </c:txPr>
        <c:crossAx val="68234624"/>
        <c:crosses val="autoZero"/>
        <c:crossBetween val="between"/>
      </c:valAx>
    </c:plotArea>
    <c:legend>
      <c:legendPos val="t"/>
      <c:layout>
        <c:manualLayout>
          <c:xMode val="edge"/>
          <c:yMode val="edge"/>
          <c:x val="0.33123641411032528"/>
          <c:y val="1.7347799242707129E-2"/>
          <c:w val="0.32678075770338483"/>
          <c:h val="7.3006687781503363E-2"/>
        </c:manualLayout>
      </c:layout>
      <c:overlay val="0"/>
      <c:spPr>
        <a:solidFill>
          <a:srgbClr val="FFFFFF"/>
        </a:solidFill>
        <a:ln w="25400">
          <a:noFill/>
        </a:ln>
      </c:spPr>
      <c:txPr>
        <a:bodyPr/>
        <a:lstStyle/>
        <a:p>
          <a:pPr>
            <a:defRPr sz="1600" b="1" i="0" u="none" strike="noStrike" baseline="0">
              <a:solidFill>
                <a:srgbClr val="000000"/>
              </a:solidFill>
              <a:latin typeface="Verdana"/>
              <a:ea typeface="Verdana"/>
              <a:cs typeface="Verdana"/>
            </a:defRPr>
          </a:pPr>
          <a:endParaRPr lang="is-IS"/>
        </a:p>
      </c:txPr>
    </c:legend>
    <c:plotVisOnly val="1"/>
    <c:dispBlanksAs val="gap"/>
    <c:showDLblsOverMax val="0"/>
  </c:chart>
  <c:spPr>
    <a:solidFill>
      <a:srgbClr val="FFFFFF"/>
    </a:solidFill>
    <a:ln w="3175">
      <a:solidFill>
        <a:srgbClr val="000000"/>
      </a:solidFill>
      <a:prstDash val="solid"/>
    </a:ln>
  </c:spPr>
  <c:txPr>
    <a:bodyPr/>
    <a:lstStyle/>
    <a:p>
      <a:pPr>
        <a:defRPr sz="850" b="0" i="0" u="none" strike="noStrike" baseline="0">
          <a:solidFill>
            <a:srgbClr val="000000"/>
          </a:solidFill>
          <a:latin typeface="Verdana"/>
          <a:ea typeface="Verdana"/>
          <a:cs typeface="Verdana"/>
        </a:defRPr>
      </a:pPr>
      <a:endParaRPr lang="is-I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b="1" i="0" u="none" strike="noStrike" baseline="0">
                <a:solidFill>
                  <a:srgbClr val="000000"/>
                </a:solidFill>
                <a:latin typeface="Calibri"/>
                <a:ea typeface="Calibri"/>
                <a:cs typeface="Calibri"/>
              </a:defRPr>
            </a:pPr>
            <a:r>
              <a:rPr lang="is-IS" sz="2400"/>
              <a:t>Líkingar</a:t>
            </a:r>
          </a:p>
        </c:rich>
      </c:tx>
      <c:overlay val="0"/>
    </c:title>
    <c:autoTitleDeleted val="0"/>
    <c:plotArea>
      <c:layout/>
      <c:lineChart>
        <c:grouping val="standard"/>
        <c:varyColors val="0"/>
        <c:ser>
          <c:idx val="1"/>
          <c:order val="0"/>
          <c:tx>
            <c:strRef>
              <c:f>Líkingar!$C$1</c:f>
              <c:strCache>
                <c:ptCount val="1"/>
              </c:strCache>
            </c:strRef>
          </c:tx>
          <c:spPr>
            <a:ln w="50800" cmpd="sng">
              <a:solidFill>
                <a:srgbClr val="002060"/>
              </a:solidFill>
            </a:ln>
          </c:spPr>
          <c:marker>
            <c:symbol val="none"/>
          </c:marker>
          <c:val>
            <c:numRef>
              <c:f>Líkingar!$C$2:$C$15</c:f>
              <c:numCache>
                <c:formatCode>General</c:formatCode>
                <c:ptCount val="14"/>
                <c:pt idx="0">
                  <c:v>5</c:v>
                </c:pt>
                <c:pt idx="1">
                  <c:v>2</c:v>
                </c:pt>
                <c:pt idx="2">
                  <c:v>8</c:v>
                </c:pt>
                <c:pt idx="3">
                  <c:v>5</c:v>
                </c:pt>
                <c:pt idx="4">
                  <c:v>15</c:v>
                </c:pt>
                <c:pt idx="5">
                  <c:v>10</c:v>
                </c:pt>
                <c:pt idx="6">
                  <c:v>10</c:v>
                </c:pt>
                <c:pt idx="7">
                  <c:v>21</c:v>
                </c:pt>
                <c:pt idx="8">
                  <c:v>9</c:v>
                </c:pt>
                <c:pt idx="9">
                  <c:v>6</c:v>
                </c:pt>
                <c:pt idx="10">
                  <c:v>7</c:v>
                </c:pt>
                <c:pt idx="11">
                  <c:v>1</c:v>
                </c:pt>
                <c:pt idx="12">
                  <c:v>2</c:v>
                </c:pt>
                <c:pt idx="13">
                  <c:v>1</c:v>
                </c:pt>
              </c:numCache>
            </c:numRef>
          </c:val>
          <c:smooth val="1"/>
        </c:ser>
        <c:dLbls>
          <c:showLegendKey val="0"/>
          <c:showVal val="0"/>
          <c:showCatName val="0"/>
          <c:showSerName val="0"/>
          <c:showPercent val="0"/>
          <c:showBubbleSize val="0"/>
        </c:dLbls>
        <c:marker val="1"/>
        <c:smooth val="0"/>
        <c:axId val="76118656"/>
        <c:axId val="76141312"/>
      </c:lineChart>
      <c:catAx>
        <c:axId val="76118656"/>
        <c:scaling>
          <c:orientation val="minMax"/>
        </c:scaling>
        <c:delete val="0"/>
        <c:axPos val="b"/>
        <c:title>
          <c:tx>
            <c:rich>
              <a:bodyPr/>
              <a:lstStyle/>
              <a:p>
                <a:pPr>
                  <a:defRPr sz="1600" b="1" i="0" u="none" strike="noStrike" baseline="0">
                    <a:solidFill>
                      <a:srgbClr val="000000"/>
                    </a:solidFill>
                    <a:latin typeface="Calibri"/>
                    <a:ea typeface="Calibri"/>
                    <a:cs typeface="Calibri"/>
                  </a:defRPr>
                </a:pPr>
                <a:r>
                  <a:rPr lang="is-IS"/>
                  <a:t>Tíðnitölur</a:t>
                </a:r>
              </a:p>
            </c:rich>
          </c:tx>
          <c:overlay val="0"/>
        </c:title>
        <c:numFmt formatCode="General" sourceLinked="1"/>
        <c:majorTickMark val="out"/>
        <c:minorTickMark val="none"/>
        <c:tickLblPos val="nextTo"/>
        <c:txPr>
          <a:bodyPr rot="0" vert="horz"/>
          <a:lstStyle/>
          <a:p>
            <a:pPr>
              <a:defRPr sz="1400" b="0" i="0" u="none" strike="noStrike" baseline="0">
                <a:solidFill>
                  <a:srgbClr val="000000"/>
                </a:solidFill>
                <a:latin typeface="Calibri"/>
                <a:ea typeface="Calibri"/>
                <a:cs typeface="Calibri"/>
              </a:defRPr>
            </a:pPr>
            <a:endParaRPr lang="is-IS"/>
          </a:p>
        </c:txPr>
        <c:crossAx val="76141312"/>
        <c:crosses val="autoZero"/>
        <c:auto val="1"/>
        <c:lblAlgn val="ctr"/>
        <c:lblOffset val="100"/>
        <c:noMultiLvlLbl val="0"/>
      </c:catAx>
      <c:valAx>
        <c:axId val="76141312"/>
        <c:scaling>
          <c:orientation val="minMax"/>
        </c:scaling>
        <c:delete val="0"/>
        <c:axPos val="l"/>
        <c:majorGridlines/>
        <c:title>
          <c:tx>
            <c:rich>
              <a:bodyPr rot="0" vert="horz"/>
              <a:lstStyle/>
              <a:p>
                <a:pPr algn="ctr">
                  <a:defRPr sz="1800" b="1" i="0" u="none" strike="noStrike" baseline="0">
                    <a:solidFill>
                      <a:srgbClr val="000000"/>
                    </a:solidFill>
                    <a:latin typeface="Calibri"/>
                    <a:ea typeface="Calibri"/>
                    <a:cs typeface="Calibri"/>
                  </a:defRPr>
                </a:pPr>
                <a:r>
                  <a:rPr lang="is-IS" sz="1800"/>
                  <a:t>Fjöldi barna</a:t>
                </a:r>
              </a:p>
            </c:rich>
          </c:tx>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is-IS"/>
          </a:p>
        </c:txPr>
        <c:crossAx val="76118656"/>
        <c:crosses val="autoZero"/>
        <c:crossBetween val="between"/>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is-I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b="1" i="0" u="none" strike="noStrike" baseline="0">
                <a:solidFill>
                  <a:srgbClr val="000000"/>
                </a:solidFill>
                <a:latin typeface="Calibri"/>
                <a:ea typeface="Calibri"/>
                <a:cs typeface="Calibri"/>
              </a:defRPr>
            </a:pPr>
            <a:r>
              <a:rPr lang="is-IS"/>
              <a:t>Orðskilningur</a:t>
            </a:r>
          </a:p>
        </c:rich>
      </c:tx>
      <c:overlay val="1"/>
    </c:title>
    <c:autoTitleDeleted val="0"/>
    <c:plotArea>
      <c:layout>
        <c:manualLayout>
          <c:layoutTarget val="inner"/>
          <c:xMode val="edge"/>
          <c:yMode val="edge"/>
          <c:x val="0.17833383517570967"/>
          <c:y val="0.17199232139237708"/>
          <c:w val="0.6936399626028239"/>
          <c:h val="0.65468443539805077"/>
        </c:manualLayout>
      </c:layout>
      <c:lineChart>
        <c:grouping val="standard"/>
        <c:varyColors val="0"/>
        <c:ser>
          <c:idx val="1"/>
          <c:order val="0"/>
          <c:spPr>
            <a:ln w="50800">
              <a:solidFill>
                <a:srgbClr val="002060"/>
              </a:solidFill>
            </a:ln>
          </c:spPr>
          <c:marker>
            <c:symbol val="none"/>
          </c:marker>
          <c:val>
            <c:numRef>
              <c:f>Orðskiliningur!$B$2:$B$16</c:f>
              <c:numCache>
                <c:formatCode>General</c:formatCode>
                <c:ptCount val="15"/>
                <c:pt idx="0">
                  <c:v>7</c:v>
                </c:pt>
                <c:pt idx="1">
                  <c:v>1</c:v>
                </c:pt>
                <c:pt idx="2">
                  <c:v>5</c:v>
                </c:pt>
                <c:pt idx="3">
                  <c:v>6</c:v>
                </c:pt>
                <c:pt idx="4">
                  <c:v>4</c:v>
                </c:pt>
                <c:pt idx="5">
                  <c:v>21</c:v>
                </c:pt>
                <c:pt idx="6">
                  <c:v>16</c:v>
                </c:pt>
                <c:pt idx="7">
                  <c:v>17</c:v>
                </c:pt>
                <c:pt idx="8">
                  <c:v>8</c:v>
                </c:pt>
                <c:pt idx="9">
                  <c:v>6</c:v>
                </c:pt>
                <c:pt idx="10">
                  <c:v>3</c:v>
                </c:pt>
                <c:pt idx="11">
                  <c:v>1</c:v>
                </c:pt>
                <c:pt idx="12">
                  <c:v>3</c:v>
                </c:pt>
                <c:pt idx="13">
                  <c:v>1</c:v>
                </c:pt>
                <c:pt idx="14">
                  <c:v>1</c:v>
                </c:pt>
              </c:numCache>
            </c:numRef>
          </c:val>
          <c:smooth val="1"/>
        </c:ser>
        <c:dLbls>
          <c:showLegendKey val="0"/>
          <c:showVal val="0"/>
          <c:showCatName val="0"/>
          <c:showSerName val="0"/>
          <c:showPercent val="0"/>
          <c:showBubbleSize val="0"/>
        </c:dLbls>
        <c:marker val="1"/>
        <c:smooth val="0"/>
        <c:axId val="102922112"/>
        <c:axId val="102928384"/>
      </c:lineChart>
      <c:catAx>
        <c:axId val="102922112"/>
        <c:scaling>
          <c:orientation val="minMax"/>
        </c:scaling>
        <c:delete val="0"/>
        <c:axPos val="b"/>
        <c:title>
          <c:tx>
            <c:rich>
              <a:bodyPr/>
              <a:lstStyle/>
              <a:p>
                <a:pPr>
                  <a:defRPr sz="1600" b="1" i="0" u="none" strike="noStrike" baseline="0">
                    <a:solidFill>
                      <a:srgbClr val="000000"/>
                    </a:solidFill>
                    <a:latin typeface="Calibri"/>
                    <a:ea typeface="Calibri"/>
                    <a:cs typeface="Calibri"/>
                  </a:defRPr>
                </a:pPr>
                <a:r>
                  <a:rPr lang="is-IS"/>
                  <a:t>Tíðnitölur</a:t>
                </a:r>
              </a:p>
            </c:rich>
          </c:tx>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is-IS"/>
          </a:p>
        </c:txPr>
        <c:crossAx val="102928384"/>
        <c:crosses val="autoZero"/>
        <c:auto val="1"/>
        <c:lblAlgn val="ctr"/>
        <c:lblOffset val="100"/>
        <c:noMultiLvlLbl val="0"/>
      </c:catAx>
      <c:valAx>
        <c:axId val="102928384"/>
        <c:scaling>
          <c:orientation val="minMax"/>
        </c:scaling>
        <c:delete val="0"/>
        <c:axPos val="l"/>
        <c:majorGridlines/>
        <c:title>
          <c:tx>
            <c:rich>
              <a:bodyPr rot="0" vert="horz"/>
              <a:lstStyle/>
              <a:p>
                <a:pPr algn="ctr">
                  <a:defRPr sz="1600" b="1" i="0" u="none" strike="noStrike" baseline="0">
                    <a:solidFill>
                      <a:srgbClr val="000000"/>
                    </a:solidFill>
                    <a:latin typeface="Calibri"/>
                    <a:ea typeface="Calibri"/>
                    <a:cs typeface="Calibri"/>
                  </a:defRPr>
                </a:pPr>
                <a:r>
                  <a:rPr lang="is-IS"/>
                  <a:t>Fjöldi barna</a:t>
                </a:r>
              </a:p>
            </c:rich>
          </c:tx>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is-IS"/>
          </a:p>
        </c:txPr>
        <c:crossAx val="102922112"/>
        <c:crosses val="autoZero"/>
        <c:crossBetween val="between"/>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is-I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is-IS" sz="2400"/>
              <a:t>Rökþrautir tíðni gilda</a:t>
            </a:r>
          </a:p>
        </c:rich>
      </c:tx>
      <c:overlay val="0"/>
    </c:title>
    <c:autoTitleDeleted val="0"/>
    <c:plotArea>
      <c:layout/>
      <c:lineChart>
        <c:grouping val="standard"/>
        <c:varyColors val="0"/>
        <c:ser>
          <c:idx val="1"/>
          <c:order val="0"/>
          <c:spPr>
            <a:ln w="50800" cmpd="sng">
              <a:solidFill>
                <a:srgbClr val="1F497D">
                  <a:lumMod val="50000"/>
                </a:srgbClr>
              </a:solidFill>
            </a:ln>
          </c:spPr>
          <c:marker>
            <c:symbol val="none"/>
          </c:marker>
          <c:val>
            <c:numRef>
              <c:f>Rökþrautir!$B$1:$B$13</c:f>
              <c:numCache>
                <c:formatCode>General</c:formatCode>
                <c:ptCount val="13"/>
                <c:pt idx="0">
                  <c:v>12</c:v>
                </c:pt>
                <c:pt idx="1">
                  <c:v>7</c:v>
                </c:pt>
                <c:pt idx="2">
                  <c:v>9</c:v>
                </c:pt>
                <c:pt idx="3">
                  <c:v>7</c:v>
                </c:pt>
                <c:pt idx="4">
                  <c:v>10</c:v>
                </c:pt>
                <c:pt idx="5">
                  <c:v>11</c:v>
                </c:pt>
                <c:pt idx="6">
                  <c:v>8</c:v>
                </c:pt>
                <c:pt idx="7">
                  <c:v>12</c:v>
                </c:pt>
                <c:pt idx="8">
                  <c:v>6</c:v>
                </c:pt>
                <c:pt idx="9">
                  <c:v>8</c:v>
                </c:pt>
                <c:pt idx="10">
                  <c:v>6</c:v>
                </c:pt>
                <c:pt idx="11">
                  <c:v>3</c:v>
                </c:pt>
                <c:pt idx="12">
                  <c:v>3</c:v>
                </c:pt>
              </c:numCache>
            </c:numRef>
          </c:val>
          <c:smooth val="1"/>
        </c:ser>
        <c:dLbls>
          <c:showLegendKey val="0"/>
          <c:showVal val="0"/>
          <c:showCatName val="0"/>
          <c:showSerName val="0"/>
          <c:showPercent val="0"/>
          <c:showBubbleSize val="0"/>
        </c:dLbls>
        <c:marker val="1"/>
        <c:smooth val="0"/>
        <c:axId val="102978688"/>
        <c:axId val="102980224"/>
      </c:lineChart>
      <c:catAx>
        <c:axId val="102978688"/>
        <c:scaling>
          <c:orientation val="minMax"/>
        </c:scaling>
        <c:delete val="0"/>
        <c:axPos val="b"/>
        <c:majorTickMark val="out"/>
        <c:minorTickMark val="none"/>
        <c:tickLblPos val="nextTo"/>
        <c:txPr>
          <a:bodyPr/>
          <a:lstStyle/>
          <a:p>
            <a:pPr>
              <a:defRPr sz="1600"/>
            </a:pPr>
            <a:endParaRPr lang="is-IS"/>
          </a:p>
        </c:txPr>
        <c:crossAx val="102980224"/>
        <c:crosses val="autoZero"/>
        <c:auto val="1"/>
        <c:lblAlgn val="ctr"/>
        <c:lblOffset val="100"/>
        <c:noMultiLvlLbl val="0"/>
      </c:catAx>
      <c:valAx>
        <c:axId val="102980224"/>
        <c:scaling>
          <c:orientation val="minMax"/>
        </c:scaling>
        <c:delete val="0"/>
        <c:axPos val="l"/>
        <c:majorGridlines/>
        <c:numFmt formatCode="General" sourceLinked="1"/>
        <c:majorTickMark val="out"/>
        <c:minorTickMark val="none"/>
        <c:tickLblPos val="nextTo"/>
        <c:txPr>
          <a:bodyPr/>
          <a:lstStyle/>
          <a:p>
            <a:pPr>
              <a:defRPr sz="1800"/>
            </a:pPr>
            <a:endParaRPr lang="is-IS"/>
          </a:p>
        </c:txPr>
        <c:crossAx val="10297868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i="0" u="none" strike="noStrike" baseline="0">
                <a:solidFill>
                  <a:srgbClr val="000000"/>
                </a:solidFill>
                <a:latin typeface="+mj-lt"/>
                <a:ea typeface="Arial"/>
                <a:cs typeface="Arial"/>
              </a:defRPr>
            </a:pPr>
            <a:r>
              <a:rPr lang="is-IS" sz="1800">
                <a:latin typeface="+mj-lt"/>
              </a:rPr>
              <a:t>M</a:t>
            </a:r>
            <a:r>
              <a:rPr lang="is-IS" sz="1800" smtClean="0">
                <a:latin typeface="+mj-lt"/>
              </a:rPr>
              <a:t>yndaflokkun</a:t>
            </a:r>
            <a:endParaRPr lang="is-IS" sz="1800">
              <a:latin typeface="+mj-lt"/>
            </a:endParaRPr>
          </a:p>
        </c:rich>
      </c:tx>
      <c:overlay val="0"/>
      <c:spPr>
        <a:noFill/>
        <a:ln w="25400">
          <a:noFill/>
        </a:ln>
      </c:spPr>
    </c:title>
    <c:autoTitleDeleted val="0"/>
    <c:plotArea>
      <c:layout/>
      <c:lineChart>
        <c:grouping val="standard"/>
        <c:varyColors val="0"/>
        <c:ser>
          <c:idx val="1"/>
          <c:order val="0"/>
          <c:spPr>
            <a:ln w="50800" cmpd="sng">
              <a:solidFill>
                <a:srgbClr val="002060"/>
              </a:solidFill>
              <a:prstDash val="solid"/>
            </a:ln>
          </c:spPr>
          <c:marker>
            <c:symbol val="none"/>
          </c:marker>
          <c:val>
            <c:numRef>
              <c:f>'Undirþættir Allir skynhugsun'!$P$108:$P$126</c:f>
              <c:numCache>
                <c:formatCode>General</c:formatCode>
                <c:ptCount val="19"/>
                <c:pt idx="0">
                  <c:v>2</c:v>
                </c:pt>
                <c:pt idx="1">
                  <c:v>3</c:v>
                </c:pt>
                <c:pt idx="2">
                  <c:v>4</c:v>
                </c:pt>
                <c:pt idx="3">
                  <c:v>5</c:v>
                </c:pt>
                <c:pt idx="4">
                  <c:v>9</c:v>
                </c:pt>
                <c:pt idx="5">
                  <c:v>5</c:v>
                </c:pt>
                <c:pt idx="6">
                  <c:v>11</c:v>
                </c:pt>
                <c:pt idx="7">
                  <c:v>10</c:v>
                </c:pt>
                <c:pt idx="8">
                  <c:v>26</c:v>
                </c:pt>
                <c:pt idx="9">
                  <c:v>7</c:v>
                </c:pt>
                <c:pt idx="10">
                  <c:v>12</c:v>
                </c:pt>
                <c:pt idx="11">
                  <c:v>1</c:v>
                </c:pt>
                <c:pt idx="12">
                  <c:v>5</c:v>
                </c:pt>
                <c:pt idx="13">
                  <c:v>0</c:v>
                </c:pt>
                <c:pt idx="14">
                  <c:v>2</c:v>
                </c:pt>
                <c:pt idx="15">
                  <c:v>1</c:v>
                </c:pt>
                <c:pt idx="16">
                  <c:v>1</c:v>
                </c:pt>
              </c:numCache>
            </c:numRef>
          </c:val>
          <c:smooth val="1"/>
        </c:ser>
        <c:dLbls>
          <c:showLegendKey val="0"/>
          <c:showVal val="0"/>
          <c:showCatName val="0"/>
          <c:showSerName val="0"/>
          <c:showPercent val="0"/>
          <c:showBubbleSize val="0"/>
        </c:dLbls>
        <c:marker val="1"/>
        <c:smooth val="0"/>
        <c:axId val="102997376"/>
        <c:axId val="103011456"/>
      </c:lineChart>
      <c:catAx>
        <c:axId val="102997376"/>
        <c:scaling>
          <c:orientation val="minMax"/>
        </c:scaling>
        <c:delete val="0"/>
        <c:axPos val="b"/>
        <c:numFmt formatCode="General" sourceLinked="1"/>
        <c:majorTickMark val="none"/>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is-IS"/>
          </a:p>
        </c:txPr>
        <c:crossAx val="103011456"/>
        <c:crosses val="autoZero"/>
        <c:auto val="1"/>
        <c:lblAlgn val="ctr"/>
        <c:lblOffset val="100"/>
        <c:tickLblSkip val="1"/>
        <c:tickMarkSkip val="1"/>
        <c:noMultiLvlLbl val="0"/>
      </c:catAx>
      <c:valAx>
        <c:axId val="103011456"/>
        <c:scaling>
          <c:orientation val="minMax"/>
        </c:scaling>
        <c:delete val="0"/>
        <c:axPos val="l"/>
        <c:majorGridlines>
          <c:spPr>
            <a:ln w="3175">
              <a:solidFill>
                <a:srgbClr val="000000"/>
              </a:solidFill>
              <a:prstDash val="solid"/>
            </a:ln>
          </c:spPr>
        </c:majorGridlines>
        <c:title>
          <c:tx>
            <c:rich>
              <a:bodyPr/>
              <a:lstStyle/>
              <a:p>
                <a:pPr>
                  <a:defRPr sz="1800" b="1"/>
                </a:pPr>
                <a:r>
                  <a:rPr lang="en-US" sz="1800" b="1"/>
                  <a:t>Fjöldi barna</a:t>
                </a:r>
              </a:p>
            </c:rich>
          </c:tx>
          <c:overlay val="0"/>
        </c:title>
        <c:numFmt formatCode="General" sourceLinked="1"/>
        <c:majorTickMark val="none"/>
        <c:minorTickMark val="none"/>
        <c:tickLblPos val="nextTo"/>
        <c:spPr>
          <a:ln w="3175">
            <a:solidFill>
              <a:srgbClr val="000000"/>
            </a:solidFill>
            <a:prstDash val="solid"/>
          </a:ln>
        </c:spPr>
        <c:txPr>
          <a:bodyPr rot="0" vert="horz"/>
          <a:lstStyle/>
          <a:p>
            <a:pPr>
              <a:defRPr sz="550" b="0" i="0" u="none" strike="noStrike" baseline="0">
                <a:solidFill>
                  <a:srgbClr val="000000"/>
                </a:solidFill>
                <a:latin typeface="Arial"/>
                <a:ea typeface="Arial"/>
                <a:cs typeface="Arial"/>
              </a:defRPr>
            </a:pPr>
            <a:endParaRPr lang="is-IS"/>
          </a:p>
        </c:txPr>
        <c:crossAx val="102997376"/>
        <c:crosses val="autoZero"/>
        <c:crossBetween val="between"/>
      </c:valAx>
      <c:spPr>
        <a:solidFill>
          <a:srgbClr val="C0C0C0"/>
        </a:solid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550" b="0" i="0" u="none" strike="noStrike" baseline="0">
          <a:solidFill>
            <a:srgbClr val="000000"/>
          </a:solidFill>
          <a:latin typeface="Arial"/>
          <a:ea typeface="Arial"/>
          <a:cs typeface="Arial"/>
        </a:defRPr>
      </a:pPr>
      <a:endParaRPr lang="is-I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clustered"/>
        <c:varyColors val="0"/>
        <c:ser>
          <c:idx val="0"/>
          <c:order val="0"/>
          <c:tx>
            <c:strRef>
              <c:f>glærur!$B$71</c:f>
              <c:strCache>
                <c:ptCount val="1"/>
                <c:pt idx="0">
                  <c:v>Allir</c:v>
                </c:pt>
              </c:strCache>
            </c:strRef>
          </c:tx>
          <c:spPr>
            <a:solidFill>
              <a:schemeClr val="bg1">
                <a:lumMod val="65000"/>
              </a:schemeClr>
            </a:solidFill>
          </c:spPr>
          <c:invertIfNegative val="0"/>
          <c:cat>
            <c:strRef>
              <c:f>glærur!$A$72:$A$75</c:f>
              <c:strCache>
                <c:ptCount val="4"/>
                <c:pt idx="0">
                  <c:v>Málstarf</c:v>
                </c:pt>
                <c:pt idx="1">
                  <c:v>Skynhugsun</c:v>
                </c:pt>
                <c:pt idx="2">
                  <c:v>Vinnsluminni</c:v>
                </c:pt>
                <c:pt idx="3">
                  <c:v>Vinnsluhraði</c:v>
                </c:pt>
              </c:strCache>
            </c:strRef>
          </c:cat>
          <c:val>
            <c:numRef>
              <c:f>glærur!$B$72:$B$75</c:f>
              <c:numCache>
                <c:formatCode>0.00</c:formatCode>
                <c:ptCount val="4"/>
                <c:pt idx="0">
                  <c:v>83.291262135922324</c:v>
                </c:pt>
                <c:pt idx="1">
                  <c:v>83.666666666666671</c:v>
                </c:pt>
                <c:pt idx="2">
                  <c:v>87.442307692307693</c:v>
                </c:pt>
                <c:pt idx="3">
                  <c:v>88.5631067961165</c:v>
                </c:pt>
              </c:numCache>
            </c:numRef>
          </c:val>
        </c:ser>
        <c:ser>
          <c:idx val="1"/>
          <c:order val="1"/>
          <c:tx>
            <c:strRef>
              <c:f>glærur!$C$71</c:f>
              <c:strCache>
                <c:ptCount val="1"/>
                <c:pt idx="0">
                  <c:v>Stúlkur</c:v>
                </c:pt>
              </c:strCache>
            </c:strRef>
          </c:tx>
          <c:spPr>
            <a:solidFill>
              <a:srgbClr val="C00000"/>
            </a:solidFill>
          </c:spPr>
          <c:invertIfNegative val="0"/>
          <c:cat>
            <c:strRef>
              <c:f>glærur!$A$72:$A$75</c:f>
              <c:strCache>
                <c:ptCount val="4"/>
                <c:pt idx="0">
                  <c:v>Málstarf</c:v>
                </c:pt>
                <c:pt idx="1">
                  <c:v>Skynhugsun</c:v>
                </c:pt>
                <c:pt idx="2">
                  <c:v>Vinnsluminni</c:v>
                </c:pt>
                <c:pt idx="3">
                  <c:v>Vinnsluhraði</c:v>
                </c:pt>
              </c:strCache>
            </c:strRef>
          </c:cat>
          <c:val>
            <c:numRef>
              <c:f>glærur!$C$72:$C$75</c:f>
              <c:numCache>
                <c:formatCode>0.00</c:formatCode>
                <c:ptCount val="4"/>
                <c:pt idx="0">
                  <c:v>82.84615384615384</c:v>
                </c:pt>
                <c:pt idx="1">
                  <c:v>84.884615384615429</c:v>
                </c:pt>
                <c:pt idx="2">
                  <c:v>89.57692307692308</c:v>
                </c:pt>
                <c:pt idx="3">
                  <c:v>93.09615384615384</c:v>
                </c:pt>
              </c:numCache>
            </c:numRef>
          </c:val>
        </c:ser>
        <c:ser>
          <c:idx val="2"/>
          <c:order val="2"/>
          <c:tx>
            <c:strRef>
              <c:f>glærur!$D$71</c:f>
              <c:strCache>
                <c:ptCount val="1"/>
              </c:strCache>
            </c:strRef>
          </c:tx>
          <c:invertIfNegative val="0"/>
          <c:cat>
            <c:strRef>
              <c:f>glærur!$A$72:$A$75</c:f>
              <c:strCache>
                <c:ptCount val="4"/>
                <c:pt idx="0">
                  <c:v>Málstarf</c:v>
                </c:pt>
                <c:pt idx="1">
                  <c:v>Skynhugsun</c:v>
                </c:pt>
                <c:pt idx="2">
                  <c:v>Vinnsluminni</c:v>
                </c:pt>
                <c:pt idx="3">
                  <c:v>Vinnsluhraði</c:v>
                </c:pt>
              </c:strCache>
            </c:strRef>
          </c:cat>
          <c:val>
            <c:numRef>
              <c:f>glærur!$D$72:$D$75</c:f>
            </c:numRef>
          </c:val>
          <c:shape val="box"/>
        </c:ser>
        <c:ser>
          <c:idx val="3"/>
          <c:order val="3"/>
          <c:tx>
            <c:strRef>
              <c:f>glærur!$E$71</c:f>
              <c:strCache>
                <c:ptCount val="1"/>
                <c:pt idx="0">
                  <c:v>Drengir</c:v>
                </c:pt>
              </c:strCache>
            </c:strRef>
          </c:tx>
          <c:spPr>
            <a:solidFill>
              <a:srgbClr val="002060"/>
            </a:solidFill>
          </c:spPr>
          <c:invertIfNegative val="0"/>
          <c:cat>
            <c:strRef>
              <c:f>glærur!$A$72:$A$75</c:f>
              <c:strCache>
                <c:ptCount val="4"/>
                <c:pt idx="0">
                  <c:v>Málstarf</c:v>
                </c:pt>
                <c:pt idx="1">
                  <c:v>Skynhugsun</c:v>
                </c:pt>
                <c:pt idx="2">
                  <c:v>Vinnsluminni</c:v>
                </c:pt>
                <c:pt idx="3">
                  <c:v>Vinnsluhraði</c:v>
                </c:pt>
              </c:strCache>
            </c:strRef>
          </c:cat>
          <c:val>
            <c:numRef>
              <c:f>glærur!$E$72:$E$75</c:f>
              <c:numCache>
                <c:formatCode>0.00</c:formatCode>
                <c:ptCount val="4"/>
                <c:pt idx="0">
                  <c:v>83.745098039215691</c:v>
                </c:pt>
                <c:pt idx="1">
                  <c:v>82.4</c:v>
                </c:pt>
                <c:pt idx="2">
                  <c:v>85.307692307692278</c:v>
                </c:pt>
                <c:pt idx="3">
                  <c:v>83.941176470588232</c:v>
                </c:pt>
              </c:numCache>
            </c:numRef>
          </c:val>
        </c:ser>
        <c:dLbls>
          <c:showLegendKey val="0"/>
          <c:showVal val="0"/>
          <c:showCatName val="0"/>
          <c:showSerName val="0"/>
          <c:showPercent val="0"/>
          <c:showBubbleSize val="0"/>
        </c:dLbls>
        <c:gapWidth val="150"/>
        <c:shape val="cylinder"/>
        <c:axId val="19637376"/>
        <c:axId val="19638912"/>
        <c:axId val="0"/>
      </c:bar3DChart>
      <c:catAx>
        <c:axId val="19637376"/>
        <c:scaling>
          <c:orientation val="minMax"/>
        </c:scaling>
        <c:delete val="0"/>
        <c:axPos val="b"/>
        <c:majorTickMark val="out"/>
        <c:minorTickMark val="none"/>
        <c:tickLblPos val="nextTo"/>
        <c:txPr>
          <a:bodyPr/>
          <a:lstStyle/>
          <a:p>
            <a:pPr>
              <a:defRPr sz="1800" b="1"/>
            </a:pPr>
            <a:endParaRPr lang="is-IS"/>
          </a:p>
        </c:txPr>
        <c:crossAx val="19638912"/>
        <c:crosses val="autoZero"/>
        <c:auto val="1"/>
        <c:lblAlgn val="ctr"/>
        <c:lblOffset val="100"/>
        <c:noMultiLvlLbl val="0"/>
      </c:catAx>
      <c:valAx>
        <c:axId val="19638912"/>
        <c:scaling>
          <c:orientation val="minMax"/>
          <c:max val="100"/>
          <c:min val="0"/>
        </c:scaling>
        <c:delete val="0"/>
        <c:axPos val="l"/>
        <c:majorGridlines/>
        <c:numFmt formatCode="0.00" sourceLinked="1"/>
        <c:majorTickMark val="out"/>
        <c:minorTickMark val="none"/>
        <c:tickLblPos val="nextTo"/>
        <c:txPr>
          <a:bodyPr/>
          <a:lstStyle/>
          <a:p>
            <a:pPr>
              <a:defRPr sz="1600"/>
            </a:pPr>
            <a:endParaRPr lang="is-IS"/>
          </a:p>
        </c:txPr>
        <c:crossAx val="19637376"/>
        <c:crosses val="autoZero"/>
        <c:crossBetween val="between"/>
        <c:majorUnit val="10"/>
      </c:valAx>
    </c:plotArea>
    <c:legend>
      <c:legendPos val="r"/>
      <c:overlay val="0"/>
      <c:txPr>
        <a:bodyPr/>
        <a:lstStyle/>
        <a:p>
          <a:pPr>
            <a:defRPr sz="1600" b="1"/>
          </a:pPr>
          <a:endParaRPr lang="is-IS"/>
        </a:p>
      </c:txPr>
    </c:legend>
    <c:plotVisOnly val="1"/>
    <c:dispBlanksAs val="gap"/>
    <c:showDLblsOverMax val="0"/>
  </c:chart>
  <c:txPr>
    <a:bodyPr/>
    <a:lstStyle/>
    <a:p>
      <a:pPr>
        <a:defRPr sz="1200"/>
      </a:pPr>
      <a:endParaRPr lang="is-I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clustered"/>
        <c:varyColors val="0"/>
        <c:ser>
          <c:idx val="0"/>
          <c:order val="0"/>
          <c:tx>
            <c:strRef>
              <c:f>'Prófþættir Allir '!$K$46:$K$47</c:f>
              <c:strCache>
                <c:ptCount val="1"/>
                <c:pt idx="0">
                  <c:v>Fjöldi barna Heildart. Gr</c:v>
                </c:pt>
              </c:strCache>
            </c:strRef>
          </c:tx>
          <c:spPr>
            <a:solidFill>
              <a:srgbClr val="002060"/>
            </a:solidFill>
          </c:spPr>
          <c:invertIfNegative val="0"/>
          <c:cat>
            <c:strRef>
              <c:f>'Prófþættir Allir '!$J$48:$J$53</c:f>
              <c:strCache>
                <c:ptCount val="6"/>
                <c:pt idx="0">
                  <c:v>Undir 70</c:v>
                </c:pt>
                <c:pt idx="1">
                  <c:v>70-79</c:v>
                </c:pt>
                <c:pt idx="2">
                  <c:v>80-89</c:v>
                </c:pt>
                <c:pt idx="3">
                  <c:v>90-99</c:v>
                </c:pt>
                <c:pt idx="4">
                  <c:v>100-110</c:v>
                </c:pt>
                <c:pt idx="5">
                  <c:v>110-130</c:v>
                </c:pt>
              </c:strCache>
            </c:strRef>
          </c:cat>
          <c:val>
            <c:numRef>
              <c:f>'Prófþættir Allir '!$K$48:$K$53</c:f>
              <c:numCache>
                <c:formatCode>General</c:formatCode>
                <c:ptCount val="6"/>
                <c:pt idx="0">
                  <c:v>7</c:v>
                </c:pt>
                <c:pt idx="1">
                  <c:v>14</c:v>
                </c:pt>
                <c:pt idx="2">
                  <c:v>6</c:v>
                </c:pt>
                <c:pt idx="3">
                  <c:v>9</c:v>
                </c:pt>
                <c:pt idx="4">
                  <c:v>2</c:v>
                </c:pt>
                <c:pt idx="5">
                  <c:v>0</c:v>
                </c:pt>
              </c:numCache>
            </c:numRef>
          </c:val>
        </c:ser>
        <c:ser>
          <c:idx val="1"/>
          <c:order val="1"/>
          <c:tx>
            <c:strRef>
              <c:f>'Prófþættir Allir '!$L$46:$L$47</c:f>
              <c:strCache>
                <c:ptCount val="1"/>
                <c:pt idx="0">
                  <c:v>Fjöldi barna Mælit.vitsm.</c:v>
                </c:pt>
              </c:strCache>
            </c:strRef>
          </c:tx>
          <c:spPr>
            <a:solidFill>
              <a:srgbClr val="FF0000"/>
            </a:solidFill>
          </c:spPr>
          <c:invertIfNegative val="0"/>
          <c:cat>
            <c:strRef>
              <c:f>'Prófþættir Allir '!$J$48:$J$53</c:f>
              <c:strCache>
                <c:ptCount val="6"/>
                <c:pt idx="0">
                  <c:v>Undir 70</c:v>
                </c:pt>
                <c:pt idx="1">
                  <c:v>70-79</c:v>
                </c:pt>
                <c:pt idx="2">
                  <c:v>80-89</c:v>
                </c:pt>
                <c:pt idx="3">
                  <c:v>90-99</c:v>
                </c:pt>
                <c:pt idx="4">
                  <c:v>100-110</c:v>
                </c:pt>
                <c:pt idx="5">
                  <c:v>110-130</c:v>
                </c:pt>
              </c:strCache>
            </c:strRef>
          </c:cat>
          <c:val>
            <c:numRef>
              <c:f>'Prófþættir Allir '!$L$48:$L$53</c:f>
              <c:numCache>
                <c:formatCode>General</c:formatCode>
                <c:ptCount val="6"/>
                <c:pt idx="0">
                  <c:v>20</c:v>
                </c:pt>
                <c:pt idx="1">
                  <c:v>8</c:v>
                </c:pt>
                <c:pt idx="2">
                  <c:v>9</c:v>
                </c:pt>
                <c:pt idx="3">
                  <c:v>6</c:v>
                </c:pt>
                <c:pt idx="4">
                  <c:v>2</c:v>
                </c:pt>
                <c:pt idx="5">
                  <c:v>1</c:v>
                </c:pt>
              </c:numCache>
            </c:numRef>
          </c:val>
        </c:ser>
        <c:dLbls>
          <c:showLegendKey val="0"/>
          <c:showVal val="0"/>
          <c:showCatName val="0"/>
          <c:showSerName val="0"/>
          <c:showPercent val="0"/>
          <c:showBubbleSize val="0"/>
        </c:dLbls>
        <c:gapWidth val="150"/>
        <c:shape val="cylinder"/>
        <c:axId val="103039744"/>
        <c:axId val="103041280"/>
        <c:axId val="0"/>
      </c:bar3DChart>
      <c:catAx>
        <c:axId val="103039744"/>
        <c:scaling>
          <c:orientation val="minMax"/>
        </c:scaling>
        <c:delete val="0"/>
        <c:axPos val="b"/>
        <c:majorTickMark val="out"/>
        <c:minorTickMark val="none"/>
        <c:tickLblPos val="nextTo"/>
        <c:txPr>
          <a:bodyPr/>
          <a:lstStyle/>
          <a:p>
            <a:pPr>
              <a:defRPr sz="2400" b="1"/>
            </a:pPr>
            <a:endParaRPr lang="is-IS"/>
          </a:p>
        </c:txPr>
        <c:crossAx val="103041280"/>
        <c:crosses val="autoZero"/>
        <c:auto val="1"/>
        <c:lblAlgn val="ctr"/>
        <c:lblOffset val="100"/>
        <c:noMultiLvlLbl val="0"/>
      </c:catAx>
      <c:valAx>
        <c:axId val="103041280"/>
        <c:scaling>
          <c:orientation val="minMax"/>
        </c:scaling>
        <c:delete val="0"/>
        <c:axPos val="l"/>
        <c:majorGridlines/>
        <c:numFmt formatCode="General" sourceLinked="1"/>
        <c:majorTickMark val="out"/>
        <c:minorTickMark val="none"/>
        <c:tickLblPos val="nextTo"/>
        <c:txPr>
          <a:bodyPr/>
          <a:lstStyle/>
          <a:p>
            <a:pPr>
              <a:defRPr sz="2800"/>
            </a:pPr>
            <a:endParaRPr lang="is-IS"/>
          </a:p>
        </c:txPr>
        <c:crossAx val="103039744"/>
        <c:crosses val="autoZero"/>
        <c:crossBetween val="between"/>
      </c:valAx>
    </c:plotArea>
    <c:legend>
      <c:legendPos val="r"/>
      <c:overlay val="0"/>
      <c:txPr>
        <a:bodyPr/>
        <a:lstStyle/>
        <a:p>
          <a:pPr>
            <a:defRPr sz="2400" b="1"/>
          </a:pPr>
          <a:endParaRPr lang="is-IS"/>
        </a:p>
      </c:txPr>
    </c:legend>
    <c:plotVisOnly val="1"/>
    <c:dispBlanksAs val="gap"/>
    <c:showDLblsOverMax val="0"/>
  </c:chart>
  <c:txPr>
    <a:bodyPr/>
    <a:lstStyle/>
    <a:p>
      <a:pPr>
        <a:defRPr sz="1800"/>
      </a:pPr>
      <a:endParaRPr lang="is-I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DD492F-B263-46D9-9944-9255E70EAB1A}" type="datetimeFigureOut">
              <a:rPr lang="is-IS" smtClean="0"/>
              <a:pPr/>
              <a:t>28.11.2011</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C9231D-93F4-493B-8144-B09CF4CD9D7E}" type="slidenum">
              <a:rPr lang="is-IS" smtClean="0"/>
              <a:pPr/>
              <a:t>‹#›</a:t>
            </a:fld>
            <a:endParaRPr lang="is-IS"/>
          </a:p>
        </p:txBody>
      </p:sp>
    </p:spTree>
    <p:extLst>
      <p:ext uri="{BB962C8B-B14F-4D97-AF65-F5344CB8AC3E}">
        <p14:creationId xmlns:p14="http://schemas.microsoft.com/office/powerpoint/2010/main" val="2015160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D6C9231D-93F4-493B-8144-B09CF4CD9D7E}" type="slidenum">
              <a:rPr lang="is-IS" smtClean="0"/>
              <a:pPr/>
              <a:t>7</a:t>
            </a:fld>
            <a:endParaRPr lang="is-I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D1F041D3-BD71-463D-9C2D-E98CC34276EA}" type="datetime1">
              <a:rPr lang="is-IS" smtClean="0"/>
              <a:t>28.11.2011</a:t>
            </a:fld>
            <a:endParaRPr lang="is-IS"/>
          </a:p>
        </p:txBody>
      </p:sp>
      <p:sp>
        <p:nvSpPr>
          <p:cNvPr id="5" name="Footer Placeholder 4"/>
          <p:cNvSpPr>
            <a:spLocks noGrp="1"/>
          </p:cNvSpPr>
          <p:nvPr>
            <p:ph type="ftr" sz="quarter" idx="11"/>
          </p:nvPr>
        </p:nvSpPr>
        <p:spPr/>
        <p:txBody>
          <a:bodyPr/>
          <a:lstStyle/>
          <a:p>
            <a:r>
              <a:rPr lang="is-IS" smtClean="0"/>
              <a:t>Hegðurnarvandi-Þroskavandi 28.11.11 Sólveig Ásgrímsdóttir</a:t>
            </a:r>
            <a:endParaRPr lang="is-IS"/>
          </a:p>
        </p:txBody>
      </p:sp>
      <p:sp>
        <p:nvSpPr>
          <p:cNvPr id="6" name="Slide Number Placeholder 5"/>
          <p:cNvSpPr>
            <a:spLocks noGrp="1"/>
          </p:cNvSpPr>
          <p:nvPr>
            <p:ph type="sldNum" sz="quarter" idx="12"/>
          </p:nvPr>
        </p:nvSpPr>
        <p:spPr/>
        <p:txBody>
          <a:bodyPr/>
          <a:lstStyle/>
          <a:p>
            <a:fld id="{A6F6F1AB-B598-40FE-9810-FFC5B68B1D76}" type="slidenum">
              <a:rPr lang="is-IS" smtClean="0"/>
              <a:pPr/>
              <a:t>‹#›</a:t>
            </a:fld>
            <a:endParaRPr lang="is-I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AA9B40F5-D9D3-4B45-BEC0-FAB557D95215}" type="datetime1">
              <a:rPr lang="is-IS" smtClean="0"/>
              <a:t>28.11.2011</a:t>
            </a:fld>
            <a:endParaRPr lang="is-IS"/>
          </a:p>
        </p:txBody>
      </p:sp>
      <p:sp>
        <p:nvSpPr>
          <p:cNvPr id="5" name="Footer Placeholder 4"/>
          <p:cNvSpPr>
            <a:spLocks noGrp="1"/>
          </p:cNvSpPr>
          <p:nvPr>
            <p:ph type="ftr" sz="quarter" idx="11"/>
          </p:nvPr>
        </p:nvSpPr>
        <p:spPr/>
        <p:txBody>
          <a:bodyPr/>
          <a:lstStyle/>
          <a:p>
            <a:r>
              <a:rPr lang="is-IS" smtClean="0"/>
              <a:t>Hegðurnarvandi-Þroskavandi 28.11.11 Sólveig Ásgrímsdóttir</a:t>
            </a:r>
            <a:endParaRPr lang="is-IS"/>
          </a:p>
        </p:txBody>
      </p:sp>
      <p:sp>
        <p:nvSpPr>
          <p:cNvPr id="6" name="Slide Number Placeholder 5"/>
          <p:cNvSpPr>
            <a:spLocks noGrp="1"/>
          </p:cNvSpPr>
          <p:nvPr>
            <p:ph type="sldNum" sz="quarter" idx="12"/>
          </p:nvPr>
        </p:nvSpPr>
        <p:spPr/>
        <p:txBody>
          <a:bodyPr/>
          <a:lstStyle/>
          <a:p>
            <a:fld id="{A6F6F1AB-B598-40FE-9810-FFC5B68B1D76}" type="slidenum">
              <a:rPr lang="is-IS" smtClean="0"/>
              <a:pPr/>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0F1AA564-C839-481D-B7D2-2B5F4D01D304}" type="datetime1">
              <a:rPr lang="is-IS" smtClean="0"/>
              <a:t>28.11.2011</a:t>
            </a:fld>
            <a:endParaRPr lang="is-IS"/>
          </a:p>
        </p:txBody>
      </p:sp>
      <p:sp>
        <p:nvSpPr>
          <p:cNvPr id="5" name="Footer Placeholder 4"/>
          <p:cNvSpPr>
            <a:spLocks noGrp="1"/>
          </p:cNvSpPr>
          <p:nvPr>
            <p:ph type="ftr" sz="quarter" idx="11"/>
          </p:nvPr>
        </p:nvSpPr>
        <p:spPr/>
        <p:txBody>
          <a:bodyPr/>
          <a:lstStyle/>
          <a:p>
            <a:r>
              <a:rPr lang="is-IS" smtClean="0"/>
              <a:t>Hegðurnarvandi-Þroskavandi 28.11.11 Sólveig Ásgrímsdóttir</a:t>
            </a:r>
            <a:endParaRPr lang="is-IS"/>
          </a:p>
        </p:txBody>
      </p:sp>
      <p:sp>
        <p:nvSpPr>
          <p:cNvPr id="6" name="Slide Number Placeholder 5"/>
          <p:cNvSpPr>
            <a:spLocks noGrp="1"/>
          </p:cNvSpPr>
          <p:nvPr>
            <p:ph type="sldNum" sz="quarter" idx="12"/>
          </p:nvPr>
        </p:nvSpPr>
        <p:spPr/>
        <p:txBody>
          <a:bodyPr/>
          <a:lstStyle/>
          <a:p>
            <a:fld id="{A6F6F1AB-B598-40FE-9810-FFC5B68B1D76}" type="slidenum">
              <a:rPr lang="is-IS" smtClean="0"/>
              <a:pPr/>
              <a:t>‹#›</a:t>
            </a:fld>
            <a:endParaRPr lang="is-I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A51607DB-990F-4750-BE28-8AE86D5C3EF7}" type="datetime1">
              <a:rPr lang="is-IS" smtClean="0"/>
              <a:t>28.11.2011</a:t>
            </a:fld>
            <a:endParaRPr lang="is-IS"/>
          </a:p>
        </p:txBody>
      </p:sp>
      <p:sp>
        <p:nvSpPr>
          <p:cNvPr id="5" name="Footer Placeholder 4"/>
          <p:cNvSpPr>
            <a:spLocks noGrp="1"/>
          </p:cNvSpPr>
          <p:nvPr>
            <p:ph type="ftr" sz="quarter" idx="11"/>
          </p:nvPr>
        </p:nvSpPr>
        <p:spPr/>
        <p:txBody>
          <a:bodyPr/>
          <a:lstStyle/>
          <a:p>
            <a:r>
              <a:rPr lang="is-IS" smtClean="0"/>
              <a:t>Hegðurnarvandi-Þroskavandi 28.11.11 Sólveig Ásgrímsdóttir</a:t>
            </a:r>
            <a:endParaRPr lang="is-IS"/>
          </a:p>
        </p:txBody>
      </p:sp>
      <p:sp>
        <p:nvSpPr>
          <p:cNvPr id="6" name="Slide Number Placeholder 5"/>
          <p:cNvSpPr>
            <a:spLocks noGrp="1"/>
          </p:cNvSpPr>
          <p:nvPr>
            <p:ph type="sldNum" sz="quarter" idx="12"/>
          </p:nvPr>
        </p:nvSpPr>
        <p:spPr/>
        <p:txBody>
          <a:bodyPr/>
          <a:lstStyle/>
          <a:p>
            <a:fld id="{A6F6F1AB-B598-40FE-9810-FFC5B68B1D76}" type="slidenum">
              <a:rPr lang="is-IS" smtClean="0"/>
              <a:pPr/>
              <a:t>‹#›</a:t>
            </a:fld>
            <a:endParaRPr lang="is-I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D6CD2-1C7B-4650-9776-42DDC94EE4FA}" type="datetime1">
              <a:rPr lang="is-IS" smtClean="0"/>
              <a:t>28.11.2011</a:t>
            </a:fld>
            <a:endParaRPr lang="is-IS"/>
          </a:p>
        </p:txBody>
      </p:sp>
      <p:sp>
        <p:nvSpPr>
          <p:cNvPr id="5" name="Footer Placeholder 4"/>
          <p:cNvSpPr>
            <a:spLocks noGrp="1"/>
          </p:cNvSpPr>
          <p:nvPr>
            <p:ph type="ftr" sz="quarter" idx="11"/>
          </p:nvPr>
        </p:nvSpPr>
        <p:spPr/>
        <p:txBody>
          <a:bodyPr/>
          <a:lstStyle/>
          <a:p>
            <a:r>
              <a:rPr lang="is-IS" smtClean="0"/>
              <a:t>Hegðurnarvandi-Þroskavandi 28.11.11 Sólveig Ásgrímsdóttir</a:t>
            </a:r>
            <a:endParaRPr lang="is-IS"/>
          </a:p>
        </p:txBody>
      </p:sp>
      <p:sp>
        <p:nvSpPr>
          <p:cNvPr id="6" name="Slide Number Placeholder 5"/>
          <p:cNvSpPr>
            <a:spLocks noGrp="1"/>
          </p:cNvSpPr>
          <p:nvPr>
            <p:ph type="sldNum" sz="quarter" idx="12"/>
          </p:nvPr>
        </p:nvSpPr>
        <p:spPr/>
        <p:txBody>
          <a:bodyPr/>
          <a:lstStyle/>
          <a:p>
            <a:fld id="{A6F6F1AB-B598-40FE-9810-FFC5B68B1D76}" type="slidenum">
              <a:rPr lang="is-IS" smtClean="0"/>
              <a:pPr/>
              <a:t>‹#›</a:t>
            </a:fld>
            <a:endParaRPr lang="is-I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3640856D-0759-47FB-B79A-838250F36342}" type="datetime1">
              <a:rPr lang="is-IS" smtClean="0"/>
              <a:t>28.11.2011</a:t>
            </a:fld>
            <a:endParaRPr lang="is-IS"/>
          </a:p>
        </p:txBody>
      </p:sp>
      <p:sp>
        <p:nvSpPr>
          <p:cNvPr id="6" name="Footer Placeholder 5"/>
          <p:cNvSpPr>
            <a:spLocks noGrp="1"/>
          </p:cNvSpPr>
          <p:nvPr>
            <p:ph type="ftr" sz="quarter" idx="11"/>
          </p:nvPr>
        </p:nvSpPr>
        <p:spPr/>
        <p:txBody>
          <a:bodyPr/>
          <a:lstStyle/>
          <a:p>
            <a:r>
              <a:rPr lang="is-IS" smtClean="0"/>
              <a:t>Hegðurnarvandi-Þroskavandi 28.11.11 Sólveig Ásgrímsdóttir</a:t>
            </a:r>
            <a:endParaRPr lang="is-IS"/>
          </a:p>
        </p:txBody>
      </p:sp>
      <p:sp>
        <p:nvSpPr>
          <p:cNvPr id="7" name="Slide Number Placeholder 6"/>
          <p:cNvSpPr>
            <a:spLocks noGrp="1"/>
          </p:cNvSpPr>
          <p:nvPr>
            <p:ph type="sldNum" sz="quarter" idx="12"/>
          </p:nvPr>
        </p:nvSpPr>
        <p:spPr/>
        <p:txBody>
          <a:bodyPr/>
          <a:lstStyle/>
          <a:p>
            <a:fld id="{A6F6F1AB-B598-40FE-9810-FFC5B68B1D76}" type="slidenum">
              <a:rPr lang="is-IS" smtClean="0"/>
              <a:pPr/>
              <a:t>‹#›</a:t>
            </a:fld>
            <a:endParaRPr lang="is-I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9EB1044C-46D0-462C-980E-F336784284E6}" type="datetime1">
              <a:rPr lang="is-IS" smtClean="0"/>
              <a:t>28.11.2011</a:t>
            </a:fld>
            <a:endParaRPr lang="is-IS"/>
          </a:p>
        </p:txBody>
      </p:sp>
      <p:sp>
        <p:nvSpPr>
          <p:cNvPr id="8" name="Footer Placeholder 7"/>
          <p:cNvSpPr>
            <a:spLocks noGrp="1"/>
          </p:cNvSpPr>
          <p:nvPr>
            <p:ph type="ftr" sz="quarter" idx="11"/>
          </p:nvPr>
        </p:nvSpPr>
        <p:spPr/>
        <p:txBody>
          <a:bodyPr/>
          <a:lstStyle/>
          <a:p>
            <a:r>
              <a:rPr lang="is-IS" smtClean="0"/>
              <a:t>Hegðurnarvandi-Þroskavandi 28.11.11 Sólveig Ásgrímsdóttir</a:t>
            </a:r>
            <a:endParaRPr lang="is-IS"/>
          </a:p>
        </p:txBody>
      </p:sp>
      <p:sp>
        <p:nvSpPr>
          <p:cNvPr id="9" name="Slide Number Placeholder 8"/>
          <p:cNvSpPr>
            <a:spLocks noGrp="1"/>
          </p:cNvSpPr>
          <p:nvPr>
            <p:ph type="sldNum" sz="quarter" idx="12"/>
          </p:nvPr>
        </p:nvSpPr>
        <p:spPr/>
        <p:txBody>
          <a:bodyPr/>
          <a:lstStyle/>
          <a:p>
            <a:fld id="{A6F6F1AB-B598-40FE-9810-FFC5B68B1D76}" type="slidenum">
              <a:rPr lang="is-IS" smtClean="0"/>
              <a:pPr/>
              <a:t>‹#›</a:t>
            </a:fld>
            <a:endParaRPr lang="is-I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C2FFD6EC-B71C-45D3-B835-720C5001D407}" type="datetime1">
              <a:rPr lang="is-IS" smtClean="0"/>
              <a:t>28.11.2011</a:t>
            </a:fld>
            <a:endParaRPr lang="is-IS"/>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
        <p:nvSpPr>
          <p:cNvPr id="5" name="Slide Number Placeholder 4"/>
          <p:cNvSpPr>
            <a:spLocks noGrp="1"/>
          </p:cNvSpPr>
          <p:nvPr>
            <p:ph type="sldNum" sz="quarter" idx="12"/>
          </p:nvPr>
        </p:nvSpPr>
        <p:spPr/>
        <p:txBody>
          <a:bodyPr/>
          <a:lstStyle/>
          <a:p>
            <a:fld id="{A6F6F1AB-B598-40FE-9810-FFC5B68B1D76}" type="slidenum">
              <a:rPr lang="is-IS" smtClean="0"/>
              <a:pPr/>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84669-1265-4F06-97E8-FB5023EC9F1E}" type="datetime1">
              <a:rPr lang="is-IS" smtClean="0"/>
              <a:t>28.11.2011</a:t>
            </a:fld>
            <a:endParaRPr lang="is-IS"/>
          </a:p>
        </p:txBody>
      </p:sp>
      <p:sp>
        <p:nvSpPr>
          <p:cNvPr id="3" name="Footer Placeholder 2"/>
          <p:cNvSpPr>
            <a:spLocks noGrp="1"/>
          </p:cNvSpPr>
          <p:nvPr>
            <p:ph type="ftr" sz="quarter" idx="11"/>
          </p:nvPr>
        </p:nvSpPr>
        <p:spPr/>
        <p:txBody>
          <a:bodyPr/>
          <a:lstStyle/>
          <a:p>
            <a:r>
              <a:rPr lang="is-IS" smtClean="0"/>
              <a:t>Hegðurnarvandi-Þroskavandi 28.11.11 Sólveig Ásgrímsdóttir</a:t>
            </a:r>
            <a:endParaRPr lang="is-IS"/>
          </a:p>
        </p:txBody>
      </p:sp>
      <p:sp>
        <p:nvSpPr>
          <p:cNvPr id="4" name="Slide Number Placeholder 3"/>
          <p:cNvSpPr>
            <a:spLocks noGrp="1"/>
          </p:cNvSpPr>
          <p:nvPr>
            <p:ph type="sldNum" sz="quarter" idx="12"/>
          </p:nvPr>
        </p:nvSpPr>
        <p:spPr/>
        <p:txBody>
          <a:bodyPr/>
          <a:lstStyle/>
          <a:p>
            <a:fld id="{A6F6F1AB-B598-40FE-9810-FFC5B68B1D76}" type="slidenum">
              <a:rPr lang="is-IS" smtClean="0"/>
              <a:pPr/>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5B61D0-B87C-4913-A861-7A5C0962672C}" type="datetime1">
              <a:rPr lang="is-IS" smtClean="0"/>
              <a:t>28.11.2011</a:t>
            </a:fld>
            <a:endParaRPr lang="is-IS"/>
          </a:p>
        </p:txBody>
      </p:sp>
      <p:sp>
        <p:nvSpPr>
          <p:cNvPr id="6" name="Footer Placeholder 5"/>
          <p:cNvSpPr>
            <a:spLocks noGrp="1"/>
          </p:cNvSpPr>
          <p:nvPr>
            <p:ph type="ftr" sz="quarter" idx="11"/>
          </p:nvPr>
        </p:nvSpPr>
        <p:spPr/>
        <p:txBody>
          <a:bodyPr/>
          <a:lstStyle/>
          <a:p>
            <a:r>
              <a:rPr lang="is-IS" smtClean="0"/>
              <a:t>Hegðurnarvandi-Þroskavandi 28.11.11 Sólveig Ásgrímsdóttir</a:t>
            </a:r>
            <a:endParaRPr lang="is-IS"/>
          </a:p>
        </p:txBody>
      </p:sp>
      <p:sp>
        <p:nvSpPr>
          <p:cNvPr id="7" name="Slide Number Placeholder 6"/>
          <p:cNvSpPr>
            <a:spLocks noGrp="1"/>
          </p:cNvSpPr>
          <p:nvPr>
            <p:ph type="sldNum" sz="quarter" idx="12"/>
          </p:nvPr>
        </p:nvSpPr>
        <p:spPr/>
        <p:txBody>
          <a:bodyPr/>
          <a:lstStyle/>
          <a:p>
            <a:fld id="{A6F6F1AB-B598-40FE-9810-FFC5B68B1D76}" type="slidenum">
              <a:rPr lang="is-IS" smtClean="0"/>
              <a:pPr/>
              <a:t>‹#›</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F302D8-E6CE-4E97-8866-73AC7B21C127}" type="datetime1">
              <a:rPr lang="is-IS" smtClean="0"/>
              <a:t>28.11.2011</a:t>
            </a:fld>
            <a:endParaRPr lang="is-IS"/>
          </a:p>
        </p:txBody>
      </p:sp>
      <p:sp>
        <p:nvSpPr>
          <p:cNvPr id="6" name="Footer Placeholder 5"/>
          <p:cNvSpPr>
            <a:spLocks noGrp="1"/>
          </p:cNvSpPr>
          <p:nvPr>
            <p:ph type="ftr" sz="quarter" idx="11"/>
          </p:nvPr>
        </p:nvSpPr>
        <p:spPr/>
        <p:txBody>
          <a:bodyPr/>
          <a:lstStyle/>
          <a:p>
            <a:r>
              <a:rPr lang="is-IS" smtClean="0"/>
              <a:t>Hegðurnarvandi-Þroskavandi 28.11.11 Sólveig Ásgrímsdóttir</a:t>
            </a:r>
            <a:endParaRPr lang="is-IS"/>
          </a:p>
        </p:txBody>
      </p:sp>
      <p:sp>
        <p:nvSpPr>
          <p:cNvPr id="7" name="Slide Number Placeholder 6"/>
          <p:cNvSpPr>
            <a:spLocks noGrp="1"/>
          </p:cNvSpPr>
          <p:nvPr>
            <p:ph type="sldNum" sz="quarter" idx="12"/>
          </p:nvPr>
        </p:nvSpPr>
        <p:spPr/>
        <p:txBody>
          <a:bodyPr/>
          <a:lstStyle/>
          <a:p>
            <a:fld id="{A6F6F1AB-B598-40FE-9810-FFC5B68B1D76}" type="slidenum">
              <a:rPr lang="is-IS" smtClean="0"/>
              <a:pPr/>
              <a:t>‹#›</a:t>
            </a:fld>
            <a:endParaRPr lang="is-I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s-I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429993-2FCA-4E67-98BE-4B014FC1298C}" type="datetime1">
              <a:rPr lang="is-IS" smtClean="0"/>
              <a:t>28.11.2011</a:t>
            </a:fld>
            <a:endParaRPr lang="is-I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s-IS" smtClean="0"/>
              <a:t>Hegðurnarvandi-Þroskavandi 28.11.11 Sólveig Ásgrímsdóttir</a:t>
            </a:r>
            <a:endParaRPr lang="is-I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F6F1AB-B598-40FE-9810-FFC5B68B1D76}" type="slidenum">
              <a:rPr lang="is-IS" smtClean="0"/>
              <a:pPr/>
              <a:t>‹#›</a:t>
            </a:fld>
            <a:endParaRPr lang="is-I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s-IS" b="1" smtClean="0"/>
              <a:t>Hegðunarvandi –þroskavandi?</a:t>
            </a:r>
            <a:endParaRPr lang="is-IS" b="1"/>
          </a:p>
        </p:txBody>
      </p:sp>
      <p:sp>
        <p:nvSpPr>
          <p:cNvPr id="5" name="Subtitle 4"/>
          <p:cNvSpPr>
            <a:spLocks noGrp="1"/>
          </p:cNvSpPr>
          <p:nvPr>
            <p:ph type="subTitle" idx="1"/>
          </p:nvPr>
        </p:nvSpPr>
        <p:spPr/>
        <p:txBody>
          <a:bodyPr/>
          <a:lstStyle/>
          <a:p>
            <a:r>
              <a:rPr lang="is-IS" b="1" smtClean="0"/>
              <a:t>Athugun á niðurstöðum WISC-IV á Stuðlum </a:t>
            </a:r>
            <a:endParaRPr lang="is-IS"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b="1" smtClean="0"/>
              <a:t>Wechsler greindarpróf fyrir börn á grunnskólaaldri</a:t>
            </a:r>
            <a:endParaRPr lang="is-IS" b="1"/>
          </a:p>
        </p:txBody>
      </p:sp>
      <p:sp>
        <p:nvSpPr>
          <p:cNvPr id="3" name="Content Placeholder 2"/>
          <p:cNvSpPr>
            <a:spLocks noGrp="1"/>
          </p:cNvSpPr>
          <p:nvPr>
            <p:ph idx="1"/>
          </p:nvPr>
        </p:nvSpPr>
        <p:spPr/>
        <p:txBody>
          <a:bodyPr/>
          <a:lstStyle/>
          <a:p>
            <a:r>
              <a:rPr lang="is-IS" smtClean="0"/>
              <a:t>Fyrsta útgáfa prófsins, WISC, kom út í BNA 1949, var gefið út og staðfært á Íslandi 1971</a:t>
            </a:r>
          </a:p>
          <a:p>
            <a:r>
              <a:rPr lang="is-IS" smtClean="0"/>
              <a:t>Síðan var lengi notuð þriðja útgáfa WISC III það var ekki staðfært og nokkrar þýðingar í gangi</a:t>
            </a:r>
          </a:p>
          <a:p>
            <a:r>
              <a:rPr lang="is-IS" smtClean="0"/>
              <a:t>2006  síðari hluta árs kom út þýðing á íslensku sem var staðfærð fyrir íslensk börn</a:t>
            </a:r>
          </a:p>
          <a:p>
            <a:endParaRPr lang="is-IS" smtClean="0"/>
          </a:p>
          <a:p>
            <a:endParaRPr lang="is-IS"/>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smtClean="0"/>
              <a:t>WISC IV Greindarprófið 1</a:t>
            </a:r>
            <a:endParaRPr lang="is-IS" b="1"/>
          </a:p>
        </p:txBody>
      </p:sp>
      <p:sp>
        <p:nvSpPr>
          <p:cNvPr id="4" name="Content Placeholder 3"/>
          <p:cNvSpPr>
            <a:spLocks noGrp="1"/>
          </p:cNvSpPr>
          <p:nvPr>
            <p:ph idx="1"/>
          </p:nvPr>
        </p:nvSpPr>
        <p:spPr/>
        <p:txBody>
          <a:bodyPr>
            <a:normAutofit/>
          </a:bodyPr>
          <a:lstStyle/>
          <a:p>
            <a:r>
              <a:rPr lang="is-IS" smtClean="0"/>
              <a:t>Málstarf: til að meta hugtakamyndun, orðaforða og mállega rökhugsun og skilning Prófþátturinn er byggður upp af 3 undirþáttum ásamt valþætti</a:t>
            </a:r>
          </a:p>
          <a:p>
            <a:r>
              <a:rPr lang="is-IS" smtClean="0"/>
              <a:t>  </a:t>
            </a:r>
            <a:r>
              <a:rPr lang="is-IS" sz="3200" smtClean="0"/>
              <a:t>Skynhugsun: Endurspeglar það sem hefur verið kallað eðlisgreind og sjónúrvinnslu, sjónræna rökhugsun. Einnig 3 undirþættir og valþáttur</a:t>
            </a:r>
          </a:p>
          <a:p>
            <a:endParaRPr lang="is-IS" smtClean="0"/>
          </a:p>
          <a:p>
            <a:pPr lvl="1"/>
            <a:endParaRPr lang="is-IS"/>
          </a:p>
        </p:txBody>
      </p:sp>
      <p:sp>
        <p:nvSpPr>
          <p:cNvPr id="5" name="Footer Placeholder 4"/>
          <p:cNvSpPr>
            <a:spLocks noGrp="1"/>
          </p:cNvSpPr>
          <p:nvPr>
            <p:ph type="ftr" sz="quarter" idx="11"/>
          </p:nvPr>
        </p:nvSpPr>
        <p:spPr/>
        <p:txBody>
          <a:bodyPr/>
          <a:lstStyle/>
          <a:p>
            <a:r>
              <a:rPr lang="is-IS" smtClean="0"/>
              <a:t>Hegðurnarvandi-Þroskavandi 28.11.11 Sólveig Ásgrímsdóttir</a:t>
            </a:r>
            <a:endParaRPr lang="is-I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smtClean="0"/>
              <a:t>WISC IV Greindarprófið 2</a:t>
            </a:r>
            <a:endParaRPr lang="is-IS" b="1"/>
          </a:p>
        </p:txBody>
      </p:sp>
      <p:sp>
        <p:nvSpPr>
          <p:cNvPr id="3" name="Content Placeholder 2"/>
          <p:cNvSpPr>
            <a:spLocks noGrp="1"/>
          </p:cNvSpPr>
          <p:nvPr>
            <p:ph idx="1"/>
          </p:nvPr>
        </p:nvSpPr>
        <p:spPr/>
        <p:txBody>
          <a:bodyPr>
            <a:normAutofit lnSpcReduction="10000"/>
          </a:bodyPr>
          <a:lstStyle/>
          <a:p>
            <a:pPr lvl="1">
              <a:buNone/>
            </a:pPr>
            <a:endParaRPr lang="is-IS" smtClean="0"/>
          </a:p>
          <a:p>
            <a:pPr lvl="1">
              <a:buNone/>
            </a:pPr>
            <a:r>
              <a:rPr lang="is-IS" sz="3600" smtClean="0"/>
              <a:t>Vinnsluminni: Að geta haldið upplýsingum í minni sínu og unnið um leið með  þær. Þessi þáttur er byggður upp af 2 undirþáttum og valþætti</a:t>
            </a:r>
          </a:p>
          <a:p>
            <a:pPr lvl="1">
              <a:buNone/>
            </a:pPr>
            <a:r>
              <a:rPr lang="is-IS" sz="3600" smtClean="0"/>
              <a:t>Vinnsluhraði: Að geta unnið hratt og námkvæmt. Hér eru einnig 2 undirþættir og einn valþáttur</a:t>
            </a:r>
          </a:p>
          <a:p>
            <a:endParaRPr lang="is-IS"/>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smtClean="0"/>
              <a:t>Útkoma á undirþáttum bæði kyn</a:t>
            </a:r>
            <a:endParaRPr lang="is-IS" b="1"/>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graphicFrame>
        <p:nvGraphicFramePr>
          <p:cNvPr id="3" name="Chart 2"/>
          <p:cNvGraphicFramePr>
            <a:graphicFrameLocks/>
          </p:cNvGraphicFramePr>
          <p:nvPr/>
        </p:nvGraphicFramePr>
        <p:xfrm>
          <a:off x="890587" y="1700808"/>
          <a:ext cx="7857877" cy="43924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b="1" smtClean="0"/>
              <a:t>Niðurstöður á 3 undirþáttum prófsins</a:t>
            </a:r>
            <a:endParaRPr lang="is-IS" b="1"/>
          </a:p>
        </p:txBody>
      </p:sp>
      <p:sp>
        <p:nvSpPr>
          <p:cNvPr id="3" name="Content Placeholder 2"/>
          <p:cNvSpPr>
            <a:spLocks noGrp="1"/>
          </p:cNvSpPr>
          <p:nvPr>
            <p:ph idx="1"/>
          </p:nvPr>
        </p:nvSpPr>
        <p:spPr/>
        <p:txBody>
          <a:bodyPr/>
          <a:lstStyle/>
          <a:p>
            <a:r>
              <a:rPr lang="is-IS" smtClean="0"/>
              <a:t>Börnin á Stuðlum kom út með meðaltals frammistöðu sem er rúmlega staðalfráviki undir meðaltal stöðlunarhópsins. </a:t>
            </a:r>
          </a:p>
          <a:p>
            <a:r>
              <a:rPr lang="is-IS" smtClean="0"/>
              <a:t>Þrír þættir eru sérstaklega slakir:</a:t>
            </a:r>
          </a:p>
          <a:p>
            <a:pPr lvl="1"/>
            <a:r>
              <a:rPr lang="is-IS" smtClean="0"/>
              <a:t>Málstarf: Líkingar og orðskilningur </a:t>
            </a:r>
          </a:p>
          <a:p>
            <a:pPr lvl="1"/>
            <a:r>
              <a:rPr lang="is-IS" smtClean="0"/>
              <a:t>Skynhugsun: rökþrautir. </a:t>
            </a:r>
            <a:endParaRPr lang="is-IS"/>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smtClean="0"/>
              <a:t>Líkingar,</a:t>
            </a:r>
            <a:endParaRPr lang="is-IS" b="1"/>
          </a:p>
        </p:txBody>
      </p:sp>
      <p:sp>
        <p:nvSpPr>
          <p:cNvPr id="5" name="Content Placeholder 4"/>
          <p:cNvSpPr>
            <a:spLocks noGrp="1"/>
          </p:cNvSpPr>
          <p:nvPr>
            <p:ph idx="1"/>
          </p:nvPr>
        </p:nvSpPr>
        <p:spPr/>
        <p:txBody>
          <a:bodyPr>
            <a:normAutofit lnSpcReduction="10000"/>
          </a:bodyPr>
          <a:lstStyle/>
          <a:p>
            <a:r>
              <a:rPr lang="is-IS" sz="3600" smtClean="0"/>
              <a:t>Prófið á að mæla mállega rökleiðslu og túlkun hugtaka. Það mælir einnig málskilning, minni, aðgreiningu aðal- og aukaatriða og máltjáningu.</a:t>
            </a:r>
          </a:p>
          <a:p>
            <a:endParaRPr lang="is-IS" smtClean="0"/>
          </a:p>
          <a:p>
            <a:endParaRPr lang="is-IS"/>
          </a:p>
          <a:p>
            <a:endParaRPr lang="is-IS" smtClean="0"/>
          </a:p>
          <a:p>
            <a:r>
              <a:rPr lang="is-IS" sz="1800" smtClean="0"/>
              <a:t>Einar Guðmundsson, Kristbjörg Soffía Salvarsdóttir og Sigurgrímur Skúlason. (2006).</a:t>
            </a:r>
            <a:r>
              <a:rPr lang="is-IS" sz="1800" i="1" smtClean="0"/>
              <a:t> WISC-IV: </a:t>
            </a:r>
            <a:r>
              <a:rPr lang="is-IS" sz="1800" smtClean="0"/>
              <a:t> </a:t>
            </a:r>
            <a:r>
              <a:rPr lang="is-IS" sz="1800" i="1" smtClean="0"/>
              <a:t>Mælifræði og túlkun. </a:t>
            </a:r>
            <a:r>
              <a:rPr lang="is-IS" sz="1800" smtClean="0"/>
              <a:t>Reykjavík: Námsmatsstofnun</a:t>
            </a:r>
          </a:p>
          <a:p>
            <a:endParaRPr lang="is-IS" smtClean="0"/>
          </a:p>
          <a:p>
            <a:pPr lvl="1"/>
            <a:endParaRPr lang="is-IS" smtClean="0"/>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smtClean="0"/>
              <a:t>Tíðnidreifing mælitalna </a:t>
            </a:r>
            <a:endParaRPr lang="is-IS" b="1"/>
          </a:p>
        </p:txBody>
      </p:sp>
      <p:sp>
        <p:nvSpPr>
          <p:cNvPr id="5" name="Footer Placeholder 4"/>
          <p:cNvSpPr>
            <a:spLocks noGrp="1"/>
          </p:cNvSpPr>
          <p:nvPr>
            <p:ph type="ftr" sz="quarter" idx="11"/>
          </p:nvPr>
        </p:nvSpPr>
        <p:spPr/>
        <p:txBody>
          <a:bodyPr/>
          <a:lstStyle/>
          <a:p>
            <a:r>
              <a:rPr lang="is-IS" smtClean="0"/>
              <a:t>Hegðurnarvandi-Þroskavandi 28.11.11 Sólveig Ásgrímsdóttir</a:t>
            </a:r>
            <a:endParaRPr lang="is-IS"/>
          </a:p>
        </p:txBody>
      </p:sp>
      <p:graphicFrame>
        <p:nvGraphicFramePr>
          <p:cNvPr id="4" name="Chart 3"/>
          <p:cNvGraphicFramePr>
            <a:graphicFrameLocks/>
          </p:cNvGraphicFramePr>
          <p:nvPr/>
        </p:nvGraphicFramePr>
        <p:xfrm>
          <a:off x="539552" y="1772816"/>
          <a:ext cx="7776864" cy="44644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smtClean="0"/>
              <a:t>Orðskilningur</a:t>
            </a:r>
            <a:endParaRPr lang="is-IS" b="1"/>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
        <p:nvSpPr>
          <p:cNvPr id="34817" name="Rectangle 1"/>
          <p:cNvSpPr>
            <a:spLocks noChangeArrowheads="1"/>
          </p:cNvSpPr>
          <p:nvPr/>
        </p:nvSpPr>
        <p:spPr bwMode="auto">
          <a:xfrm>
            <a:off x="395536" y="1428693"/>
            <a:ext cx="838842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s-IS" sz="3200" i="0" u="none" strike="noStrike" cap="none" normalizeH="0" baseline="0" smtClean="0">
                <a:ln>
                  <a:noFill/>
                </a:ln>
                <a:solidFill>
                  <a:schemeClr val="tx1"/>
                </a:solidFill>
                <a:effectLst/>
                <a:ea typeface="Calibri" pitchFamily="34" charset="0"/>
                <a:cs typeface="Times New Roman" pitchFamily="18" charset="0"/>
              </a:rPr>
              <a:t>Mælir orðaforða og hugtakamyndun. Í því er einnig mælt þekkingarumfang barnsins,</a:t>
            </a:r>
            <a:endParaRPr kumimoji="0" lang="is-IS" sz="3200" i="0" u="none" strike="noStrike" cap="none" normalizeH="0" baseline="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s-IS" sz="3200" i="0" u="none" strike="noStrike" cap="none" normalizeH="0" baseline="0" smtClean="0">
                <a:ln>
                  <a:noFill/>
                </a:ln>
                <a:solidFill>
                  <a:schemeClr val="tx1"/>
                </a:solidFill>
                <a:effectLst/>
                <a:ea typeface="Calibri" pitchFamily="34" charset="0"/>
                <a:cs typeface="Times New Roman" pitchFamily="18" charset="0"/>
              </a:rPr>
              <a:t>námshæfni, langminni og stig málþroska. </a:t>
            </a:r>
          </a:p>
          <a:p>
            <a:pPr marL="0" marR="0" lvl="0" indent="0" algn="l" defTabSz="914400" rtl="0" eaLnBrk="0" fontAlgn="base" latinLnBrk="0" hangingPunct="0">
              <a:lnSpc>
                <a:spcPct val="100000"/>
              </a:lnSpc>
              <a:spcBef>
                <a:spcPct val="0"/>
              </a:spcBef>
              <a:spcAft>
                <a:spcPct val="0"/>
              </a:spcAft>
              <a:buClrTx/>
              <a:buSzTx/>
              <a:buFontTx/>
              <a:buNone/>
              <a:tabLst/>
            </a:pPr>
            <a:r>
              <a:rPr kumimoji="0" lang="is-IS" sz="3200" i="0" u="none" strike="noStrike" cap="none" normalizeH="0" baseline="0" smtClean="0">
                <a:ln>
                  <a:noFill/>
                </a:ln>
                <a:solidFill>
                  <a:schemeClr val="tx1"/>
                </a:solidFill>
                <a:effectLst/>
                <a:ea typeface="Calibri" pitchFamily="34" charset="0"/>
                <a:cs typeface="Times New Roman" pitchFamily="18" charset="0"/>
              </a:rPr>
              <a:t>Önnur hæfni sem frammistaða barnsins getur</a:t>
            </a:r>
          </a:p>
          <a:p>
            <a:pPr marL="0" marR="0" lvl="0" indent="0" algn="l" defTabSz="914400" rtl="0" eaLnBrk="0" fontAlgn="base" latinLnBrk="0" hangingPunct="0">
              <a:lnSpc>
                <a:spcPct val="100000"/>
              </a:lnSpc>
              <a:spcBef>
                <a:spcPct val="0"/>
              </a:spcBef>
              <a:spcAft>
                <a:spcPct val="0"/>
              </a:spcAft>
              <a:buClrTx/>
              <a:buSzTx/>
              <a:buFontTx/>
              <a:buNone/>
              <a:tabLst/>
            </a:pPr>
            <a:r>
              <a:rPr kumimoji="0" lang="is-IS" sz="3200" i="0" u="none" strike="noStrike" cap="none" normalizeH="0" baseline="0" smtClean="0">
                <a:ln>
                  <a:noFill/>
                </a:ln>
                <a:solidFill>
                  <a:schemeClr val="tx1"/>
                </a:solidFill>
                <a:effectLst/>
                <a:ea typeface="Calibri" pitchFamily="34" charset="0"/>
                <a:cs typeface="Times New Roman" pitchFamily="18" charset="0"/>
              </a:rPr>
              <a:t>byggst á er heyrn og hljóðúrvinnsla,</a:t>
            </a:r>
            <a:r>
              <a:rPr kumimoji="0" lang="is-IS" sz="3200" i="0" u="none" strike="noStrike" cap="none" normalizeH="0" smtClean="0">
                <a:ln>
                  <a:noFill/>
                </a:ln>
                <a:solidFill>
                  <a:schemeClr val="tx1"/>
                </a:solidFill>
                <a:effectLst/>
                <a:ea typeface="Calibri" pitchFamily="34" charset="0"/>
                <a:cs typeface="Times New Roman" pitchFamily="18" charset="0"/>
              </a:rPr>
              <a:t> hugtakamyndun, sértæk rökhugsun og  máltjáning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s-IS" sz="3200" i="0" u="none" strike="noStrike" cap="none" normalizeH="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s-IS" sz="3200" b="0" i="0" u="none" strike="noStrike" cap="none" normalizeH="0" smtClean="0">
              <a:ln>
                <a:noFill/>
              </a:ln>
              <a:solidFill>
                <a:schemeClr val="tx1"/>
              </a:solidFill>
              <a:effectLst/>
              <a:ea typeface="Calibri" pitchFamily="34" charset="0"/>
              <a:cs typeface="Times New Roman" pitchFamily="18" charset="0"/>
            </a:endParaRPr>
          </a:p>
          <a:p>
            <a:pPr eaLnBrk="0" fontAlgn="base" hangingPunct="0">
              <a:spcBef>
                <a:spcPct val="0"/>
              </a:spcBef>
              <a:spcAft>
                <a:spcPct val="0"/>
              </a:spcAft>
            </a:pPr>
            <a:r>
              <a:rPr lang="is-IS" sz="1600" smtClean="0"/>
              <a:t>Einar Guðmundsson, Kristbjörg Soffía Salvarsdóttir og Sigurgrímur Skúlason. (2006).</a:t>
            </a:r>
            <a:r>
              <a:rPr lang="is-IS" sz="1600" i="1" smtClean="0"/>
              <a:t> WISC-IV: </a:t>
            </a:r>
            <a:r>
              <a:rPr lang="is-IS" sz="1600" smtClean="0"/>
              <a:t> </a:t>
            </a:r>
            <a:r>
              <a:rPr lang="is-IS" sz="1600" i="1" smtClean="0"/>
              <a:t>Mælifræði og túlkun. </a:t>
            </a:r>
            <a:r>
              <a:rPr lang="is-IS" sz="1600" smtClean="0"/>
              <a:t>Reykjavík: Námsmatsstofnun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s-IS" sz="3200" b="0" i="0" u="none" strike="noStrike" cap="none" normalizeH="0" baseline="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b="1" smtClean="0"/>
              <a:t>Tíðndreifing mælitalna</a:t>
            </a:r>
            <a:endParaRPr lang="is-IS" b="1"/>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graphicFrame>
        <p:nvGraphicFramePr>
          <p:cNvPr id="5" name="Chart 4"/>
          <p:cNvGraphicFramePr>
            <a:graphicFrameLocks/>
          </p:cNvGraphicFramePr>
          <p:nvPr/>
        </p:nvGraphicFramePr>
        <p:xfrm>
          <a:off x="683568" y="1772816"/>
          <a:ext cx="7330430" cy="44386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smtClean="0"/>
              <a:t>Rökþrautir</a:t>
            </a:r>
            <a:endParaRPr lang="is-IS" b="1"/>
          </a:p>
        </p:txBody>
      </p:sp>
      <p:sp>
        <p:nvSpPr>
          <p:cNvPr id="5" name="Footer Placeholder 4"/>
          <p:cNvSpPr>
            <a:spLocks noGrp="1"/>
          </p:cNvSpPr>
          <p:nvPr>
            <p:ph type="ftr" sz="quarter" idx="11"/>
          </p:nvPr>
        </p:nvSpPr>
        <p:spPr/>
        <p:txBody>
          <a:bodyPr/>
          <a:lstStyle/>
          <a:p>
            <a:r>
              <a:rPr lang="is-IS" smtClean="0"/>
              <a:t>Hegðurnarvandi-Þroskavandi 28.11.11 Sólveig Ásgrímsdóttir</a:t>
            </a:r>
            <a:endParaRPr lang="is-IS"/>
          </a:p>
        </p:txBody>
      </p:sp>
      <p:sp>
        <p:nvSpPr>
          <p:cNvPr id="33793" name="Rectangle 1"/>
          <p:cNvSpPr>
            <a:spLocks noChangeArrowheads="1"/>
          </p:cNvSpPr>
          <p:nvPr/>
        </p:nvSpPr>
        <p:spPr bwMode="auto">
          <a:xfrm>
            <a:off x="395536" y="1926848"/>
            <a:ext cx="838842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s-IS" sz="3600" i="0" u="none" strike="noStrike" cap="none" normalizeH="0" baseline="0" smtClean="0">
                <a:ln>
                  <a:noFill/>
                </a:ln>
                <a:solidFill>
                  <a:schemeClr val="tx1"/>
                </a:solidFill>
                <a:effectLst/>
                <a:ea typeface="Calibri" pitchFamily="34" charset="0"/>
                <a:cs typeface="Times New Roman" pitchFamily="18" charset="0"/>
              </a:rPr>
              <a:t>Mælir</a:t>
            </a:r>
            <a:r>
              <a:rPr kumimoji="0" lang="is-IS" sz="3600" i="0" u="none" strike="noStrike" cap="none" normalizeH="0" smtClean="0">
                <a:ln>
                  <a:noFill/>
                </a:ln>
                <a:solidFill>
                  <a:schemeClr val="tx1"/>
                </a:solidFill>
                <a:effectLst/>
                <a:ea typeface="Calibri" pitchFamily="34" charset="0"/>
                <a:cs typeface="Times New Roman" pitchFamily="18" charset="0"/>
              </a:rPr>
              <a:t> sjónræna úrvinnslu og sértekna rökhugsun. Talið vera góð mæling á eðlisgreind </a:t>
            </a:r>
            <a:r>
              <a:rPr kumimoji="0" lang="is-IS" sz="3600" i="0" u="none" strike="noStrike" cap="none" normalizeH="0" baseline="0" smtClean="0">
                <a:ln>
                  <a:noFill/>
                </a:ln>
                <a:solidFill>
                  <a:schemeClr val="tx1"/>
                </a:solidFill>
                <a:effectLst/>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s-IS" sz="36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683568" y="5085184"/>
            <a:ext cx="7272808" cy="646331"/>
          </a:xfrm>
          <a:prstGeom prst="rect">
            <a:avLst/>
          </a:prstGeom>
        </p:spPr>
        <p:txBody>
          <a:bodyPr wrap="square">
            <a:spAutoFit/>
          </a:bodyPr>
          <a:lstStyle/>
          <a:p>
            <a:pPr eaLnBrk="0" fontAlgn="base" hangingPunct="0">
              <a:spcBef>
                <a:spcPct val="0"/>
              </a:spcBef>
              <a:spcAft>
                <a:spcPct val="0"/>
              </a:spcAft>
            </a:pPr>
            <a:r>
              <a:rPr lang="is-IS" smtClean="0"/>
              <a:t>Einar Guðmundsson, Kristbjörg Soffía Salvarsdóttir og Sigurgrímur Skúlason. (2006).</a:t>
            </a:r>
            <a:r>
              <a:rPr lang="is-IS" i="1" smtClean="0"/>
              <a:t> WISC-IV: </a:t>
            </a:r>
            <a:r>
              <a:rPr lang="is-IS" smtClean="0"/>
              <a:t> </a:t>
            </a:r>
            <a:r>
              <a:rPr lang="is-IS" i="1" smtClean="0"/>
              <a:t>Mælifræði og túlkun. </a:t>
            </a:r>
            <a:r>
              <a:rPr lang="is-IS" smtClean="0"/>
              <a:t>Reykjavík: Námsmatsstofnun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smtClean="0"/>
              <a:t>Hvaða börn koma á Stuðla</a:t>
            </a:r>
            <a:endParaRPr lang="is-IS" b="1"/>
          </a:p>
        </p:txBody>
      </p:sp>
      <p:sp>
        <p:nvSpPr>
          <p:cNvPr id="3" name="Content Placeholder 2"/>
          <p:cNvSpPr>
            <a:spLocks noGrp="1"/>
          </p:cNvSpPr>
          <p:nvPr>
            <p:ph idx="1"/>
          </p:nvPr>
        </p:nvSpPr>
        <p:spPr/>
        <p:txBody>
          <a:bodyPr/>
          <a:lstStyle/>
          <a:p>
            <a:r>
              <a:rPr lang="is-IS" smtClean="0"/>
              <a:t>Skilyrðin fyrir komu á Stuðla eru þau að önnur vægari úrræði hafi verið reynd eða sýnt sé að þau komi ekki að gagni.</a:t>
            </a:r>
          </a:p>
          <a:p>
            <a:r>
              <a:rPr lang="is-IS" smtClean="0"/>
              <a:t>Oftast er börnum vísað vegna hegðunarvanda, neyslu, skólavanda og útigangs. Síðan koma ofbeldi, afbrot,  sjálfskaði, ófullnægjandi heimilisaðstæður.</a:t>
            </a:r>
          </a:p>
          <a:p>
            <a:endParaRPr lang="is-IS"/>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smtClean="0"/>
              <a:t>Tíðnidreifing mælitalna</a:t>
            </a:r>
            <a:endParaRPr lang="is-IS" b="1"/>
          </a:p>
        </p:txBody>
      </p:sp>
      <p:sp>
        <p:nvSpPr>
          <p:cNvPr id="5" name="Footer Placeholder 4"/>
          <p:cNvSpPr>
            <a:spLocks noGrp="1"/>
          </p:cNvSpPr>
          <p:nvPr>
            <p:ph type="ftr" sz="quarter" idx="11"/>
          </p:nvPr>
        </p:nvSpPr>
        <p:spPr/>
        <p:txBody>
          <a:bodyPr/>
          <a:lstStyle/>
          <a:p>
            <a:r>
              <a:rPr lang="is-IS" smtClean="0"/>
              <a:t>Hegðurnarvandi-Þroskavandi 28.11.11 Sólveig Ásgrímsdóttir</a:t>
            </a:r>
            <a:endParaRPr lang="is-IS"/>
          </a:p>
        </p:txBody>
      </p:sp>
      <p:graphicFrame>
        <p:nvGraphicFramePr>
          <p:cNvPr id="4" name="Chart 3"/>
          <p:cNvGraphicFramePr/>
          <p:nvPr/>
        </p:nvGraphicFramePr>
        <p:xfrm>
          <a:off x="1187624" y="2132856"/>
          <a:ext cx="6912768" cy="41764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smtClean="0"/>
              <a:t>Tíðnidreifing mælitalna</a:t>
            </a:r>
            <a:endParaRPr lang="is-IS" b="1"/>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graphicFrame>
        <p:nvGraphicFramePr>
          <p:cNvPr id="3" name="Chart 2"/>
          <p:cNvGraphicFramePr>
            <a:graphicFrameLocks/>
          </p:cNvGraphicFramePr>
          <p:nvPr/>
        </p:nvGraphicFramePr>
        <p:xfrm>
          <a:off x="1475656" y="2132856"/>
          <a:ext cx="6480720" cy="39604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b="1" smtClean="0"/>
              <a:t>Meðaltöl Stuðlabarna á prófþáttum WISC-IV </a:t>
            </a:r>
            <a:endParaRPr lang="is-IS"/>
          </a:p>
        </p:txBody>
      </p:sp>
      <p:sp>
        <p:nvSpPr>
          <p:cNvPr id="5" name="Footer Placeholder 4"/>
          <p:cNvSpPr>
            <a:spLocks noGrp="1"/>
          </p:cNvSpPr>
          <p:nvPr>
            <p:ph type="ftr" sz="quarter" idx="11"/>
          </p:nvPr>
        </p:nvSpPr>
        <p:spPr/>
        <p:txBody>
          <a:bodyPr/>
          <a:lstStyle/>
          <a:p>
            <a:r>
              <a:rPr lang="is-IS" smtClean="0"/>
              <a:t>Hegðurnarvandi-Þroskavandi 28.11.11 Sólveig Ásgrímsdóttir</a:t>
            </a:r>
            <a:endParaRPr lang="is-IS"/>
          </a:p>
        </p:txBody>
      </p:sp>
      <p:graphicFrame>
        <p:nvGraphicFramePr>
          <p:cNvPr id="4" name="Chart 3"/>
          <p:cNvGraphicFramePr/>
          <p:nvPr/>
        </p:nvGraphicFramePr>
        <p:xfrm>
          <a:off x="683568" y="1628800"/>
          <a:ext cx="8064896" cy="46805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is-IS" b="1" smtClean="0">
                <a:cs typeface="Times New Roman" pitchFamily="18" charset="0"/>
              </a:rPr>
              <a:t>Heildartala greindar N=38 og mælitala vitsmunastarfs N=46</a:t>
            </a:r>
            <a:endParaRPr lang="is-IS" b="1">
              <a:cs typeface="Times New Roman" pitchFamily="18" charset="0"/>
            </a:endParaRPr>
          </a:p>
        </p:txBody>
      </p:sp>
      <p:sp>
        <p:nvSpPr>
          <p:cNvPr id="5" name="Footer Placeholder 4"/>
          <p:cNvSpPr>
            <a:spLocks noGrp="1"/>
          </p:cNvSpPr>
          <p:nvPr>
            <p:ph type="ftr" sz="quarter" idx="11"/>
          </p:nvPr>
        </p:nvSpPr>
        <p:spPr/>
        <p:txBody>
          <a:bodyPr/>
          <a:lstStyle/>
          <a:p>
            <a:r>
              <a:rPr lang="is-IS" smtClean="0"/>
              <a:t>Hegðurnarvandi-Þroskavandi 28.11.11 Sólveig Ásgrímsdóttir</a:t>
            </a:r>
            <a:endParaRPr lang="is-IS"/>
          </a:p>
        </p:txBody>
      </p:sp>
      <p:graphicFrame>
        <p:nvGraphicFramePr>
          <p:cNvPr id="4" name="Chart 3"/>
          <p:cNvGraphicFramePr/>
          <p:nvPr/>
        </p:nvGraphicFramePr>
        <p:xfrm>
          <a:off x="899592" y="1916832"/>
          <a:ext cx="7920880" cy="42484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rot="4243810">
            <a:off x="251520" y="3022739"/>
            <a:ext cx="1107996"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70" name="Rectangle 2"/>
          <p:cNvSpPr>
            <a:spLocks noChangeArrowheads="1"/>
          </p:cNvSpPr>
          <p:nvPr/>
        </p:nvSpPr>
        <p:spPr bwMode="auto">
          <a:xfrm>
            <a:off x="539552" y="2149018"/>
            <a:ext cx="8352928"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ea typeface="Calibri" pitchFamily="34" charset="0"/>
                <a:cs typeface="Times New Roman" pitchFamily="18" charset="0"/>
              </a:rPr>
              <a:t>22 börn reyndust hafa mælitölu Málstarfs við neðri endimörk kvarða </a:t>
            </a:r>
            <a:endParaRPr kumimoji="0" lang="is-IS" sz="3200" b="1" i="0" u="none" strike="noStrike" cap="none" normalizeH="0" baseline="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ea typeface="Calibri" pitchFamily="34" charset="0"/>
                <a:cs typeface="Times New Roman" pitchFamily="18" charset="0"/>
              </a:rPr>
              <a:t>21 barn með mælitölu Skynhugsunar</a:t>
            </a:r>
            <a:endParaRPr kumimoji="0" lang="is-IS" sz="3200" b="1" i="0" u="none" strike="noStrike" cap="none" normalizeH="0" baseline="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ea typeface="Calibri" pitchFamily="34" charset="0"/>
                <a:cs typeface="Times New Roman" pitchFamily="18" charset="0"/>
              </a:rPr>
              <a:t>15 börn með mælitölu </a:t>
            </a:r>
            <a:r>
              <a:rPr kumimoji="0" lang="en-US" sz="2800" b="1" i="0" u="none" strike="noStrike" cap="none" normalizeH="0" baseline="0" smtClean="0">
                <a:ln>
                  <a:noFill/>
                </a:ln>
                <a:solidFill>
                  <a:schemeClr val="tx1"/>
                </a:solidFill>
                <a:effectLst/>
                <a:ea typeface="Calibri" pitchFamily="34" charset="0"/>
                <a:cs typeface="Times New Roman" pitchFamily="18" charset="0"/>
              </a:rPr>
              <a:t>Vinnsluminnis</a:t>
            </a:r>
            <a:r>
              <a:rPr kumimoji="0" lang="en-US" sz="3200" b="1" i="0" u="none" strike="noStrike" cap="none" normalizeH="0" baseline="0" smtClean="0">
                <a:ln>
                  <a:noFill/>
                </a:ln>
                <a:solidFill>
                  <a:schemeClr val="tx1"/>
                </a:solidFill>
                <a:effectLst/>
                <a:ea typeface="Calibri" pitchFamily="34" charset="0"/>
                <a:cs typeface="Times New Roman" pitchFamily="18" charset="0"/>
              </a:rPr>
              <a:t> og</a:t>
            </a:r>
            <a:endParaRPr kumimoji="0" lang="is-IS" sz="3200" b="1" i="0" u="none" strike="noStrike" cap="none" normalizeH="0" baseline="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ea typeface="Calibri" pitchFamily="34" charset="0"/>
                <a:cs typeface="Times New Roman" pitchFamily="18" charset="0"/>
              </a:rPr>
              <a:t> 9 börn með mælitölu Vinnsluhraða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ea typeface="Calibri" pitchFamily="34" charset="0"/>
                <a:cs typeface="Times New Roman" pitchFamily="18" charset="0"/>
              </a:rPr>
              <a:t>Úrlausnir 10 barna eru við neðri endimörk kvarða á báðum prófþáttunum Málstarf og Skynhugsun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5" name="Title 4"/>
          <p:cNvSpPr>
            <a:spLocks noGrp="1"/>
          </p:cNvSpPr>
          <p:nvPr>
            <p:ph type="title"/>
          </p:nvPr>
        </p:nvSpPr>
        <p:spPr>
          <a:xfrm>
            <a:off x="467544" y="692696"/>
            <a:ext cx="8229600" cy="1143000"/>
          </a:xfrm>
        </p:spPr>
        <p:txBody>
          <a:bodyPr>
            <a:normAutofit fontScale="90000"/>
          </a:bodyPr>
          <a:lstStyle/>
          <a:p>
            <a:r>
              <a:rPr lang="is-IS" b="1" smtClean="0"/>
              <a:t>Fjöldi barna með útkomu við lægri endimörk kvarða þ.e. undir 70</a:t>
            </a:r>
            <a:endParaRPr lang="is-IS" b="1"/>
          </a:p>
        </p:txBody>
      </p:sp>
      <p:sp>
        <p:nvSpPr>
          <p:cNvPr id="6" name="Footer Placeholder 5"/>
          <p:cNvSpPr>
            <a:spLocks noGrp="1"/>
          </p:cNvSpPr>
          <p:nvPr>
            <p:ph type="ftr" sz="quarter" idx="11"/>
          </p:nvPr>
        </p:nvSpPr>
        <p:spPr/>
        <p:txBody>
          <a:bodyPr/>
          <a:lstStyle/>
          <a:p>
            <a:r>
              <a:rPr lang="is-IS" smtClean="0"/>
              <a:t>Hegðurnarvandi-Þroskavandi 28.11.11 Sólveig Ásgrímsdóttir</a:t>
            </a:r>
            <a:endParaRPr lang="is-I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rmAutofit fontScale="90000"/>
          </a:bodyPr>
          <a:lstStyle/>
          <a:p>
            <a:r>
              <a:rPr lang="is-IS" b="1" smtClean="0"/>
              <a:t>Fjöldi barna með útkomu við hærri endimörk kvarða þ.e. Yfir 130</a:t>
            </a:r>
            <a:endParaRPr lang="is-IS" b="1"/>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
        <p:nvSpPr>
          <p:cNvPr id="3" name="Rectangle 2"/>
          <p:cNvSpPr/>
          <p:nvPr/>
        </p:nvSpPr>
        <p:spPr>
          <a:xfrm>
            <a:off x="899592" y="2492896"/>
            <a:ext cx="7560840" cy="2062103"/>
          </a:xfrm>
          <a:prstGeom prst="rect">
            <a:avLst/>
          </a:prstGeom>
        </p:spPr>
        <p:txBody>
          <a:bodyPr wrap="square">
            <a:spAutoFit/>
          </a:bodyPr>
          <a:lstStyle/>
          <a:p>
            <a:pPr lvl="0" eaLnBrk="0" fontAlgn="base" hangingPunct="0">
              <a:spcBef>
                <a:spcPct val="0"/>
              </a:spcBef>
              <a:spcAft>
                <a:spcPct val="0"/>
              </a:spcAft>
            </a:pPr>
            <a:r>
              <a:rPr lang="en-US" sz="3200" b="1" smtClean="0">
                <a:ea typeface="Calibri" pitchFamily="34" charset="0"/>
                <a:cs typeface="Times New Roman" pitchFamily="18" charset="0"/>
              </a:rPr>
              <a:t>Aðeins tvö börn reyndust hafa meðaltöl mælitalna við efri endimörk kvarða þ.e. yfir 130, annað á prófþættinum málstarf og hitt á prófþættinum: Vinnsluhraði</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Farrington (2005)</a:t>
            </a:r>
            <a:endParaRPr lang="is-IS" b="1"/>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
        <p:nvSpPr>
          <p:cNvPr id="3" name="Rectangle 2"/>
          <p:cNvSpPr/>
          <p:nvPr/>
        </p:nvSpPr>
        <p:spPr>
          <a:xfrm>
            <a:off x="971600" y="1628800"/>
            <a:ext cx="7560840" cy="4401205"/>
          </a:xfrm>
          <a:prstGeom prst="rect">
            <a:avLst/>
          </a:prstGeom>
        </p:spPr>
        <p:txBody>
          <a:bodyPr wrap="square">
            <a:spAutoFit/>
          </a:bodyPr>
          <a:lstStyle/>
          <a:p>
            <a:r>
              <a:rPr lang="en-US" sz="2800" smtClean="0"/>
              <a:t>Telur áhrifavald fyrir því að slök greind geti leitt til afbrota, vera að unglingur bíði skipbrot í skólanámi. Skýringin á tengslum milli slakrar greindar og afbrota liggi í vangetu til að vinna með sértæk hugtök. Þeir sem eigi erfitt á þessu sviði, sýni slaka frammistöðu á greindarprófum, og nái ekki tilskyldum árangri í skóla. Tengslin við afbrot liggi í því að þessir einstaklingar eigi einnig erfitt með að sjá fyrir afleiðingar gerða sinna og að setja sig í spor annarra. </a:t>
            </a:r>
            <a:endParaRPr lang="is-IS" sz="28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Andrews D.A. og Bonta J. (2006)</a:t>
            </a:r>
            <a:endParaRPr lang="is-IS" b="1"/>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
        <p:nvSpPr>
          <p:cNvPr id="3" name="Rectangle 2"/>
          <p:cNvSpPr/>
          <p:nvPr/>
        </p:nvSpPr>
        <p:spPr>
          <a:xfrm>
            <a:off x="755576" y="1810464"/>
            <a:ext cx="7704856" cy="5047536"/>
          </a:xfrm>
          <a:prstGeom prst="rect">
            <a:avLst/>
          </a:prstGeom>
        </p:spPr>
        <p:txBody>
          <a:bodyPr wrap="square">
            <a:spAutoFit/>
          </a:bodyPr>
          <a:lstStyle/>
          <a:p>
            <a:r>
              <a:rPr lang="en-US" sz="2800" smtClean="0"/>
              <a:t>Greind getur gefið vísbendingar um  afbrotavanda. Það er þó ekki að greindin sem slík hafi áhrif heldur að þeir sem hafa slaka greind séu líklegri til að mistakast í skóla. Það er árangur í  í skóla sem skipti mestur máli, ekki aðeins námslegur heldur ekki síður að eiga góð samskipti.</a:t>
            </a:r>
          </a:p>
          <a:p>
            <a:r>
              <a:rPr lang="en-US" sz="2800" smtClean="0"/>
              <a:t>Slök greind leiðir af sér námsvanda sem aftur getur leitt af sér önnur vandamál sem geta leitt til andfélagslegar hegðuna. </a:t>
            </a:r>
          </a:p>
          <a:p>
            <a:endParaRPr lang="en-US" sz="2800" b="1" smtClean="0"/>
          </a:p>
          <a:p>
            <a:r>
              <a:rPr lang="en-US" sz="1400" b="1" smtClean="0"/>
              <a:t>Andrews D.A &amp; Bonta  J.  </a:t>
            </a:r>
            <a:r>
              <a:rPr lang="en-US" sz="1400" b="1" i="1" smtClean="0"/>
              <a:t>The  Psychology of  Criminal Conduct, 4.Ed. 2006</a:t>
            </a:r>
          </a:p>
          <a:p>
            <a:endParaRPr lang="is-IS" sz="2800" b="1"/>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39552" y="2996952"/>
            <a:ext cx="8229600" cy="1143000"/>
          </a:xfrm>
        </p:spPr>
        <p:txBody>
          <a:bodyPr>
            <a:noAutofit/>
          </a:bodyPr>
          <a:lstStyle/>
          <a:p>
            <a:r>
              <a:rPr lang="is-IS" sz="9600" smtClean="0"/>
              <a:t>Takk fyrir</a:t>
            </a:r>
            <a:endParaRPr lang="is-IS" sz="9600"/>
          </a:p>
        </p:txBody>
      </p:sp>
      <p:sp>
        <p:nvSpPr>
          <p:cNvPr id="2" name="Footer Placeholder 1"/>
          <p:cNvSpPr>
            <a:spLocks noGrp="1"/>
          </p:cNvSpPr>
          <p:nvPr>
            <p:ph type="ftr" sz="quarter" idx="11"/>
          </p:nvPr>
        </p:nvSpPr>
        <p:spPr/>
        <p:txBody>
          <a:bodyPr/>
          <a:lstStyle/>
          <a:p>
            <a:r>
              <a:rPr lang="is-IS" smtClean="0"/>
              <a:t>Hegðurnarvandi-Þroskavandi 28.11.11 Sólveig Ásgrímsdóttir</a:t>
            </a:r>
            <a:endParaRPr lang="is-I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smtClean="0"/>
              <a:t>Skólavandi</a:t>
            </a:r>
            <a:endParaRPr lang="is-IS" b="1"/>
          </a:p>
        </p:txBody>
      </p:sp>
      <p:sp>
        <p:nvSpPr>
          <p:cNvPr id="3" name="Content Placeholder 2"/>
          <p:cNvSpPr>
            <a:spLocks noGrp="1"/>
          </p:cNvSpPr>
          <p:nvPr>
            <p:ph idx="1"/>
          </p:nvPr>
        </p:nvSpPr>
        <p:spPr/>
        <p:txBody>
          <a:bodyPr>
            <a:normAutofit lnSpcReduction="10000"/>
          </a:bodyPr>
          <a:lstStyle/>
          <a:p>
            <a:r>
              <a:rPr lang="is-IS" sz="4000" smtClean="0"/>
              <a:t>Meirihluti barna sem koma á Stuðla eru með alvarlegan skólavanda. Félags- eða námsvanda eða hvoru tveggja, ekki óalgengt að </a:t>
            </a:r>
          </a:p>
          <a:p>
            <a:r>
              <a:rPr lang="is-IS" sz="4000" smtClean="0"/>
              <a:t>Skólasókn hafi oft slök. </a:t>
            </a:r>
          </a:p>
          <a:p>
            <a:r>
              <a:rPr lang="is-IS" sz="4000" smtClean="0"/>
              <a:t>Námsstaða er oft fyrir neðan jafnaldra. </a:t>
            </a:r>
          </a:p>
          <a:p>
            <a:endParaRPr lang="is-IS"/>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smtClean="0"/>
              <a:t>Hvaða börn koma á Stuðla</a:t>
            </a:r>
            <a:endParaRPr lang="is-IS" b="1"/>
          </a:p>
        </p:txBody>
      </p:sp>
      <p:sp>
        <p:nvSpPr>
          <p:cNvPr id="3" name="Content Placeholder 2"/>
          <p:cNvSpPr>
            <a:spLocks noGrp="1"/>
          </p:cNvSpPr>
          <p:nvPr>
            <p:ph idx="1"/>
          </p:nvPr>
        </p:nvSpPr>
        <p:spPr/>
        <p:txBody>
          <a:bodyPr>
            <a:normAutofit/>
          </a:bodyPr>
          <a:lstStyle/>
          <a:p>
            <a:r>
              <a:rPr lang="is-IS" sz="4000" smtClean="0"/>
              <a:t>Stuðlahópurinn er mjög sundurleitur, erfitt að skilgreina hann að öðru leyti en því að það eru börn sem umhverfið ræður ekki við á annan hátt, af hvaða ástæðu það síðan kann að vera. </a:t>
            </a:r>
          </a:p>
          <a:p>
            <a:endParaRPr lang="is-IS"/>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b="1" smtClean="0"/>
              <a:t>Hvers vegna var þessi athugun gerð?</a:t>
            </a:r>
            <a:endParaRPr lang="is-IS" b="1"/>
          </a:p>
        </p:txBody>
      </p:sp>
      <p:sp>
        <p:nvSpPr>
          <p:cNvPr id="3" name="Content Placeholder 2"/>
          <p:cNvSpPr>
            <a:spLocks noGrp="1"/>
          </p:cNvSpPr>
          <p:nvPr>
            <p:ph idx="1"/>
          </p:nvPr>
        </p:nvSpPr>
        <p:spPr/>
        <p:txBody>
          <a:bodyPr>
            <a:normAutofit fontScale="70000" lnSpcReduction="20000"/>
          </a:bodyPr>
          <a:lstStyle/>
          <a:p>
            <a:r>
              <a:rPr lang="is-IS" sz="5100" smtClean="0"/>
              <a:t>Þegar farið var að nota WISC-IV prófið, fór ekki hjá því að það vakti athygli hve útkomur voru oft slakar, sem aftur vakti spuringar um vitsmunalega stöðu barnanna, þarfir þeirra og hvernig þyrfti að sinna þeim. </a:t>
            </a:r>
          </a:p>
          <a:p>
            <a:r>
              <a:rPr lang="is-IS" sz="5100" smtClean="0"/>
              <a:t> Fengið var leyfi forstjóra BVS til að safna þessum gögnum</a:t>
            </a:r>
          </a:p>
          <a:p>
            <a:endParaRPr lang="is-IS" smtClean="0"/>
          </a:p>
          <a:p>
            <a:endParaRPr lang="is-IS"/>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b="1" smtClean="0"/>
              <a:t>Stuðlahópurinn</a:t>
            </a:r>
            <a:endParaRPr lang="is-IS" b="1"/>
          </a:p>
        </p:txBody>
      </p:sp>
      <p:sp>
        <p:nvSpPr>
          <p:cNvPr id="3" name="Content Placeholder 2"/>
          <p:cNvSpPr>
            <a:spLocks noGrp="1"/>
          </p:cNvSpPr>
          <p:nvPr>
            <p:ph idx="1"/>
          </p:nvPr>
        </p:nvSpPr>
        <p:spPr/>
        <p:txBody>
          <a:bodyPr>
            <a:normAutofit fontScale="25000" lnSpcReduction="20000"/>
          </a:bodyPr>
          <a:lstStyle/>
          <a:p>
            <a:r>
              <a:rPr lang="is-IS" sz="12800" smtClean="0"/>
              <a:t>Útkomur á greindaprófum allra þeirra barna sem höfðu verið prófuð á Stuðlum á árunum 2007-2009 eða við höfðum upplýsingar um.  Þetta voru 103 börn</a:t>
            </a:r>
          </a:p>
          <a:p>
            <a:endParaRPr lang="is-IS" sz="12800" smtClean="0"/>
          </a:p>
          <a:p>
            <a:r>
              <a:rPr lang="is-IS" sz="12800" smtClean="0"/>
              <a:t>Útilokuð voru börn, þar sem nýlegt WISC-III próf lá fyrir og WISC-IV því ekki notað og börn sem voru orðin 17 ára og höfðu samt verið prófuð. Nokkur börn ekki prófuð af ýmsum ástæðum, t.d. Töluðu ekki íslensku eða voru ekki til samvinnu</a:t>
            </a:r>
          </a:p>
          <a:p>
            <a:endParaRPr lang="is-IS" sz="7000" smtClean="0"/>
          </a:p>
          <a:p>
            <a:pPr>
              <a:buNone/>
            </a:pPr>
            <a:endParaRPr lang="is-IS" sz="7000" smtClean="0"/>
          </a:p>
          <a:p>
            <a:pPr>
              <a:buNone/>
            </a:pPr>
            <a:r>
              <a:rPr lang="is-IS" smtClean="0"/>
              <a:t>	</a:t>
            </a:r>
          </a:p>
          <a:p>
            <a:pPr>
              <a:buNone/>
            </a:pPr>
            <a:endParaRPr lang="is-IS" smtClean="0"/>
          </a:p>
          <a:p>
            <a:pPr>
              <a:buNone/>
            </a:pPr>
            <a:endParaRPr lang="is-IS" smtClean="0"/>
          </a:p>
          <a:p>
            <a:pPr>
              <a:buNone/>
            </a:pPr>
            <a:endParaRPr lang="is-IS" smtClean="0"/>
          </a:p>
          <a:p>
            <a:pPr>
              <a:buNone/>
            </a:pPr>
            <a:endParaRPr lang="is-IS" smtClean="0"/>
          </a:p>
          <a:p>
            <a:endParaRPr lang="is-IS"/>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da-DK" smtClean="0"/>
              <a:t/>
            </a:r>
            <a:br>
              <a:rPr lang="da-DK" smtClean="0"/>
            </a:br>
            <a:r>
              <a:rPr lang="da-DK" smtClean="0"/>
              <a:t/>
            </a:r>
            <a:br>
              <a:rPr lang="da-DK" smtClean="0"/>
            </a:br>
            <a:r>
              <a:rPr lang="da-DK" b="1" smtClean="0"/>
              <a:t>Áhættuþættir fyrir andfélagslega hegðun 1</a:t>
            </a:r>
            <a:r>
              <a:rPr lang="da-DK" smtClean="0"/>
              <a:t/>
            </a:r>
            <a:br>
              <a:rPr lang="da-DK" smtClean="0"/>
            </a:br>
            <a:r>
              <a:rPr lang="is-IS" smtClean="0"/>
              <a:t/>
            </a:r>
            <a:br>
              <a:rPr lang="is-IS" smtClean="0"/>
            </a:br>
            <a:endParaRPr lang="is-IS"/>
          </a:p>
        </p:txBody>
      </p:sp>
      <p:sp>
        <p:nvSpPr>
          <p:cNvPr id="6" name="Content Placeholder 5"/>
          <p:cNvSpPr>
            <a:spLocks noGrp="1"/>
          </p:cNvSpPr>
          <p:nvPr>
            <p:ph idx="1"/>
          </p:nvPr>
        </p:nvSpPr>
        <p:spPr>
          <a:xfrm>
            <a:off x="467544" y="1844824"/>
            <a:ext cx="8229600" cy="4061048"/>
          </a:xfrm>
        </p:spPr>
        <p:txBody>
          <a:bodyPr>
            <a:normAutofit fontScale="40000" lnSpcReduction="20000"/>
          </a:bodyPr>
          <a:lstStyle/>
          <a:p>
            <a:endParaRPr lang="is-IS" smtClean="0"/>
          </a:p>
          <a:p>
            <a:r>
              <a:rPr lang="is-IS" sz="8600" smtClean="0"/>
              <a:t>Áhættuþættir hjá barni:</a:t>
            </a:r>
            <a:endParaRPr lang="da-DK" sz="8600" smtClean="0"/>
          </a:p>
          <a:p>
            <a:pPr lvl="1">
              <a:buNone/>
            </a:pPr>
            <a:r>
              <a:rPr lang="da-DK" sz="8600" smtClean="0"/>
              <a:t>Skap (temperament) og persónuleiki</a:t>
            </a:r>
          </a:p>
          <a:p>
            <a:pPr lvl="1">
              <a:buNone/>
            </a:pPr>
            <a:r>
              <a:rPr lang="is-IS" sz="8600" smtClean="0"/>
              <a:t>ADHD, hvatvísi</a:t>
            </a:r>
          </a:p>
          <a:p>
            <a:pPr lvl="1">
              <a:buNone/>
            </a:pPr>
            <a:r>
              <a:rPr lang="is-IS" sz="8600" smtClean="0"/>
              <a:t>Slök greind</a:t>
            </a:r>
          </a:p>
          <a:p>
            <a:pPr lvl="1">
              <a:buNone/>
            </a:pPr>
            <a:r>
              <a:rPr lang="is-IS" sz="8600" smtClean="0"/>
              <a:t>Slakur árangur í námi</a:t>
            </a:r>
          </a:p>
          <a:p>
            <a:pPr lvl="1"/>
            <a:endParaRPr lang="is-IS" smtClean="0"/>
          </a:p>
          <a:p>
            <a:pPr lvl="1"/>
            <a:endParaRPr lang="is-IS" smtClean="0"/>
          </a:p>
          <a:p>
            <a:pPr lvl="1"/>
            <a:endParaRPr lang="is-IS" smtClean="0"/>
          </a:p>
          <a:p>
            <a:pPr lvl="1"/>
            <a:endParaRPr lang="is-IS" smtClean="0"/>
          </a:p>
          <a:p>
            <a:r>
              <a:rPr lang="is-IS" sz="4500" smtClean="0"/>
              <a:t>David P Farrington 2005 </a:t>
            </a:r>
            <a:r>
              <a:rPr lang="is-IS" sz="4500" i="1" smtClean="0"/>
              <a:t>Childhood Origins of Antisocial Behvior, Clin. Psychol.Psychosther. 12</a:t>
            </a:r>
          </a:p>
          <a:p>
            <a:endParaRPr lang="is-IS" sz="4500" smtClean="0"/>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b="1" smtClean="0"/>
              <a:t>Áhættuþættir fyrir andfélagslega hegðun 2</a:t>
            </a:r>
            <a:endParaRPr lang="is-IS" b="1"/>
          </a:p>
        </p:txBody>
      </p:sp>
      <p:sp>
        <p:nvSpPr>
          <p:cNvPr id="3" name="Content Placeholder 2"/>
          <p:cNvSpPr>
            <a:spLocks noGrp="1"/>
          </p:cNvSpPr>
          <p:nvPr>
            <p:ph idx="1"/>
          </p:nvPr>
        </p:nvSpPr>
        <p:spPr/>
        <p:txBody>
          <a:bodyPr>
            <a:normAutofit fontScale="92500" lnSpcReduction="10000"/>
          </a:bodyPr>
          <a:lstStyle/>
          <a:p>
            <a:r>
              <a:rPr lang="da-DK" smtClean="0"/>
              <a:t>Fjölskyldutengdir þættir</a:t>
            </a:r>
          </a:p>
          <a:p>
            <a:pPr lvl="1"/>
            <a:r>
              <a:rPr lang="da-DK" sz="3200" smtClean="0"/>
              <a:t>Ósamkomulag milli foreldra </a:t>
            </a:r>
          </a:p>
          <a:p>
            <a:pPr lvl="1"/>
            <a:r>
              <a:rPr lang="da-DK" sz="3200" smtClean="0"/>
              <a:t>Neysla og andfélagsleg viðhorf foreldra, </a:t>
            </a:r>
          </a:p>
          <a:p>
            <a:pPr lvl="1"/>
            <a:r>
              <a:rPr lang="da-DK" sz="3200" smtClean="0"/>
              <a:t>Slök tengsl milli barna og foreldra</a:t>
            </a:r>
          </a:p>
          <a:p>
            <a:pPr lvl="1"/>
            <a:r>
              <a:rPr lang="da-DK" sz="3200" smtClean="0"/>
              <a:t>Skortur á mörkum í uppeldi</a:t>
            </a:r>
          </a:p>
          <a:p>
            <a:pPr lvl="1"/>
            <a:r>
              <a:rPr lang="da-DK" sz="3200" smtClean="0"/>
              <a:t>Harka í uppeldi</a:t>
            </a:r>
          </a:p>
          <a:p>
            <a:pPr lvl="1"/>
            <a:r>
              <a:rPr lang="da-DK" sz="3200" smtClean="0"/>
              <a:t>Efnahagur foreldra</a:t>
            </a:r>
          </a:p>
          <a:p>
            <a:pPr lvl="1"/>
            <a:endParaRPr lang="da-DK" sz="3200" b="1" smtClean="0"/>
          </a:p>
          <a:p>
            <a:pPr lvl="1"/>
            <a:r>
              <a:rPr lang="is-IS" sz="1800" smtClean="0"/>
              <a:t> Farrington D.P 2005</a:t>
            </a:r>
            <a:endParaRPr lang="is-IS" sz="1800" i="1" smtClean="0"/>
          </a:p>
          <a:p>
            <a:pPr lvl="1"/>
            <a:endParaRPr lang="da-DK" smtClean="0"/>
          </a:p>
          <a:p>
            <a:pPr lvl="1"/>
            <a:endParaRPr lang="is-IS" smtClean="0"/>
          </a:p>
          <a:p>
            <a:pPr lvl="1"/>
            <a:endParaRPr lang="is-IS"/>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b="1" smtClean="0"/>
              <a:t>Áhættuþættir fyrir andfélagslega hegðun 3</a:t>
            </a:r>
            <a:endParaRPr lang="is-IS" b="1"/>
          </a:p>
        </p:txBody>
      </p:sp>
      <p:sp>
        <p:nvSpPr>
          <p:cNvPr id="3" name="Content Placeholder 2"/>
          <p:cNvSpPr>
            <a:spLocks noGrp="1"/>
          </p:cNvSpPr>
          <p:nvPr>
            <p:ph idx="1"/>
          </p:nvPr>
        </p:nvSpPr>
        <p:spPr/>
        <p:txBody>
          <a:bodyPr>
            <a:normAutofit fontScale="92500" lnSpcReduction="10000"/>
          </a:bodyPr>
          <a:lstStyle/>
          <a:p>
            <a:r>
              <a:rPr lang="is-IS" sz="3600" smtClean="0"/>
              <a:t>Þættir sem snúa að umhverfi utan fjölskyldu:</a:t>
            </a:r>
          </a:p>
          <a:p>
            <a:pPr lvl="1"/>
            <a:r>
              <a:rPr lang="is-IS" sz="3600" smtClean="0"/>
              <a:t>Jafnaldrar </a:t>
            </a:r>
          </a:p>
          <a:p>
            <a:pPr lvl="1"/>
            <a:r>
              <a:rPr lang="is-IS" sz="3600" smtClean="0"/>
              <a:t>Skólaumhverfi</a:t>
            </a:r>
          </a:p>
          <a:p>
            <a:pPr lvl="1"/>
            <a:r>
              <a:rPr lang="is-IS" sz="3600" smtClean="0"/>
              <a:t>Ýmis samfélagsleg áhrif, </a:t>
            </a:r>
          </a:p>
          <a:p>
            <a:pPr lvl="2"/>
            <a:r>
              <a:rPr lang="is-IS" sz="3600" smtClean="0"/>
              <a:t>fátækt, </a:t>
            </a:r>
          </a:p>
          <a:p>
            <a:pPr lvl="2"/>
            <a:r>
              <a:rPr lang="is-IS" sz="3600" smtClean="0"/>
              <a:t>Atvinnuleysi</a:t>
            </a:r>
          </a:p>
          <a:p>
            <a:pPr lvl="2"/>
            <a:endParaRPr lang="is-IS" sz="3600" b="1" smtClean="0"/>
          </a:p>
          <a:p>
            <a:pPr lvl="2">
              <a:buNone/>
            </a:pPr>
            <a:r>
              <a:rPr lang="is-IS" sz="1800" smtClean="0"/>
              <a:t>  Farrington D.P 2005</a:t>
            </a:r>
            <a:endParaRPr lang="is-IS" sz="1800" i="1" smtClean="0"/>
          </a:p>
          <a:p>
            <a:pPr lvl="2"/>
            <a:endParaRPr lang="is-IS" sz="3600" smtClean="0"/>
          </a:p>
          <a:p>
            <a:pPr lvl="2"/>
            <a:endParaRPr lang="is-IS" sz="3600" smtClean="0"/>
          </a:p>
        </p:txBody>
      </p:sp>
      <p:sp>
        <p:nvSpPr>
          <p:cNvPr id="4" name="Footer Placeholder 3"/>
          <p:cNvSpPr>
            <a:spLocks noGrp="1"/>
          </p:cNvSpPr>
          <p:nvPr>
            <p:ph type="ftr" sz="quarter" idx="11"/>
          </p:nvPr>
        </p:nvSpPr>
        <p:spPr/>
        <p:txBody>
          <a:bodyPr/>
          <a:lstStyle/>
          <a:p>
            <a:r>
              <a:rPr lang="is-IS" smtClean="0"/>
              <a:t>Hegðurnarvandi-Þroskavandi 28.11.11 Sólveig Ásgrímsdóttir</a:t>
            </a:r>
            <a:endParaRPr lang="is-I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2352</TotalTime>
  <Words>1131</Words>
  <Application>Microsoft Office PowerPoint</Application>
  <PresentationFormat>On-screen Show (4:3)</PresentationFormat>
  <Paragraphs>150</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Hegðunarvandi –þroskavandi?</vt:lpstr>
      <vt:lpstr>Hvaða börn koma á Stuðla</vt:lpstr>
      <vt:lpstr>Skólavandi</vt:lpstr>
      <vt:lpstr>Hvaða börn koma á Stuðla</vt:lpstr>
      <vt:lpstr>Hvers vegna var þessi athugun gerð?</vt:lpstr>
      <vt:lpstr>Stuðlahópurinn</vt:lpstr>
      <vt:lpstr>  Áhættuþættir fyrir andfélagslega hegðun 1  </vt:lpstr>
      <vt:lpstr>Áhættuþættir fyrir andfélagslega hegðun 2</vt:lpstr>
      <vt:lpstr>Áhættuþættir fyrir andfélagslega hegðun 3</vt:lpstr>
      <vt:lpstr>Wechsler greindarpróf fyrir börn á grunnskólaaldri</vt:lpstr>
      <vt:lpstr>WISC IV Greindarprófið 1</vt:lpstr>
      <vt:lpstr>WISC IV Greindarprófið 2</vt:lpstr>
      <vt:lpstr>Útkoma á undirþáttum bæði kyn</vt:lpstr>
      <vt:lpstr>Niðurstöður á 3 undirþáttum prófsins</vt:lpstr>
      <vt:lpstr>Líkingar,</vt:lpstr>
      <vt:lpstr>Tíðnidreifing mælitalna </vt:lpstr>
      <vt:lpstr>Orðskilningur</vt:lpstr>
      <vt:lpstr>Tíðndreifing mælitalna</vt:lpstr>
      <vt:lpstr>Rökþrautir</vt:lpstr>
      <vt:lpstr>Tíðnidreifing mælitalna</vt:lpstr>
      <vt:lpstr>Tíðnidreifing mælitalna</vt:lpstr>
      <vt:lpstr>Meðaltöl Stuðlabarna á prófþáttum WISC-IV </vt:lpstr>
      <vt:lpstr>Heildartala greindar N=38 og mælitala vitsmunastarfs N=46</vt:lpstr>
      <vt:lpstr>Fjöldi barna með útkomu við lægri endimörk kvarða þ.e. undir 70</vt:lpstr>
      <vt:lpstr>Fjöldi barna með útkomu við hærri endimörk kvarða þ.e. Yfir 130</vt:lpstr>
      <vt:lpstr>Farrington (2005)</vt:lpstr>
      <vt:lpstr>Andrews D.A. og Bonta J. (2006)</vt:lpstr>
      <vt:lpstr>Takk fyrir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Heildartala greindar</dc:title>
  <dc:creator>Solveig</dc:creator>
  <cp:lastModifiedBy>Steinunn Bergmann</cp:lastModifiedBy>
  <cp:revision>77</cp:revision>
  <dcterms:created xsi:type="dcterms:W3CDTF">2011-11-22T18:16:43Z</dcterms:created>
  <dcterms:modified xsi:type="dcterms:W3CDTF">2011-11-28T13:19:27Z</dcterms:modified>
</cp:coreProperties>
</file>