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7"/>
  </p:handoutMasterIdLst>
  <p:sldIdLst>
    <p:sldId id="279" r:id="rId3"/>
    <p:sldId id="285" r:id="rId4"/>
    <p:sldId id="286" r:id="rId5"/>
    <p:sldId id="287" r:id="rId6"/>
    <p:sldId id="311" r:id="rId7"/>
    <p:sldId id="288" r:id="rId8"/>
    <p:sldId id="297" r:id="rId9"/>
    <p:sldId id="303" r:id="rId10"/>
    <p:sldId id="304" r:id="rId11"/>
    <p:sldId id="305" r:id="rId12"/>
    <p:sldId id="307" r:id="rId13"/>
    <p:sldId id="308" r:id="rId14"/>
    <p:sldId id="306" r:id="rId15"/>
    <p:sldId id="290" r:id="rId16"/>
    <p:sldId id="291" r:id="rId17"/>
    <p:sldId id="292" r:id="rId18"/>
    <p:sldId id="293" r:id="rId19"/>
    <p:sldId id="294" r:id="rId20"/>
    <p:sldId id="295" r:id="rId21"/>
    <p:sldId id="300" r:id="rId22"/>
    <p:sldId id="296" r:id="rId23"/>
    <p:sldId id="274" r:id="rId24"/>
    <p:sldId id="275" r:id="rId25"/>
    <p:sldId id="276" r:id="rId26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81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BVN!$B$3</c:f>
              <c:strCache>
                <c:ptCount val="1"/>
                <c:pt idx="0">
                  <c:v>Heildarfjöldi barnaverndarmála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BVN!$A$4:$A$8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BVN!$B$4:$B$8</c:f>
              <c:numCache>
                <c:formatCode>#,##0</c:formatCode>
                <c:ptCount val="5"/>
                <c:pt idx="0">
                  <c:v>4658</c:v>
                </c:pt>
                <c:pt idx="1">
                  <c:v>4813</c:v>
                </c:pt>
                <c:pt idx="2">
                  <c:v>5316</c:v>
                </c:pt>
                <c:pt idx="3">
                  <c:v>5272</c:v>
                </c:pt>
                <c:pt idx="4">
                  <c:v>5503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3-48CC-AC90-30441CDBAB42}"/>
            </c:ext>
          </c:extLst>
        </c:ser>
        <c:ser>
          <c:idx val="1"/>
          <c:order val="1"/>
          <c:tx>
            <c:strRef>
              <c:f>BVN!$C$3</c:f>
              <c:strCache>
                <c:ptCount val="1"/>
                <c:pt idx="0">
                  <c:v>Fjöldi nýrra barnaverndarmála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BVN!$A$4:$A$8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BVN!$C$4:$C$8</c:f>
              <c:numCache>
                <c:formatCode>#,##0</c:formatCode>
                <c:ptCount val="5"/>
                <c:pt idx="0">
                  <c:v>2378</c:v>
                </c:pt>
                <c:pt idx="1">
                  <c:v>2514</c:v>
                </c:pt>
                <c:pt idx="2">
                  <c:v>2715</c:v>
                </c:pt>
                <c:pt idx="3">
                  <c:v>2678</c:v>
                </c:pt>
                <c:pt idx="4">
                  <c:v>2828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33-48CC-AC90-30441CDBAB42}"/>
            </c:ext>
          </c:extLst>
        </c:ser>
        <c:ser>
          <c:idx val="2"/>
          <c:order val="2"/>
          <c:tx>
            <c:strRef>
              <c:f>BVN!$D$3</c:f>
              <c:strCache>
                <c:ptCount val="1"/>
                <c:pt idx="0">
                  <c:v>Fjöldi eldri barnaverndarmála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BVN!$A$4:$A$8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BVN!$D$4:$D$8</c:f>
              <c:numCache>
                <c:formatCode>#,##0</c:formatCode>
                <c:ptCount val="5"/>
                <c:pt idx="0">
                  <c:v>2280</c:v>
                </c:pt>
                <c:pt idx="1">
                  <c:v>2299</c:v>
                </c:pt>
                <c:pt idx="2">
                  <c:v>2601</c:v>
                </c:pt>
                <c:pt idx="3">
                  <c:v>2594</c:v>
                </c:pt>
                <c:pt idx="4">
                  <c:v>2675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33-48CC-AC90-30441CDBA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09203784"/>
        <c:axId val="309195160"/>
      </c:lineChart>
      <c:catAx>
        <c:axId val="30920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95160"/>
        <c:crosses val="autoZero"/>
        <c:auto val="1"/>
        <c:lblAlgn val="ctr"/>
        <c:lblOffset val="100"/>
        <c:noMultiLvlLbl val="0"/>
      </c:catAx>
      <c:valAx>
        <c:axId val="3091951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03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Sheet1!$B$451</c:f>
              <c:strCache>
                <c:ptCount val="1"/>
                <c:pt idx="0">
                  <c:v>Fjöldi tilkynninga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Sheet1!$A$452:$A$456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Sheet1!$B$452:$B$456</c:f>
              <c:numCache>
                <c:formatCode>#,##0</c:formatCode>
                <c:ptCount val="5"/>
                <c:pt idx="0">
                  <c:v>8924</c:v>
                </c:pt>
                <c:pt idx="1">
                  <c:v>8595</c:v>
                </c:pt>
                <c:pt idx="2">
                  <c:v>9345</c:v>
                </c:pt>
                <c:pt idx="3">
                  <c:v>10025</c:v>
                </c:pt>
                <c:pt idx="4">
                  <c:v>10232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7-4E69-92C6-1710E07FDD71}"/>
            </c:ext>
          </c:extLst>
        </c:ser>
        <c:ser>
          <c:idx val="1"/>
          <c:order val="1"/>
          <c:tx>
            <c:strRef>
              <c:f>Sheet1!$C$451</c:f>
              <c:strCache>
                <c:ptCount val="1"/>
                <c:pt idx="0">
                  <c:v>Fjöldi barna sem tilkynnt var 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Sheet1!$A$452:$A$456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Sheet1!$C$452:$C$456</c:f>
              <c:numCache>
                <c:formatCode>#,##0</c:formatCode>
                <c:ptCount val="5"/>
                <c:pt idx="0">
                  <c:v>4920</c:v>
                </c:pt>
                <c:pt idx="1">
                  <c:v>4825</c:v>
                </c:pt>
                <c:pt idx="2">
                  <c:v>4316</c:v>
                </c:pt>
                <c:pt idx="3">
                  <c:v>5235</c:v>
                </c:pt>
                <c:pt idx="4">
                  <c:v>5424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7-4E69-92C6-1710E07FDD71}"/>
            </c:ext>
          </c:extLst>
        </c:ser>
        <c:ser>
          <c:idx val="2"/>
          <c:order val="2"/>
          <c:tx>
            <c:strRef>
              <c:f>Sheet1!$D$451</c:f>
              <c:strCache>
                <c:ptCount val="1"/>
                <c:pt idx="0">
                  <c:v>Fjöldi barna þar sem ákveðið var að hefja könnun eða mál þegar í könnun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Sheet1!$A$452:$A$456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Sheet1!$D$452:$D$456</c:f>
              <c:numCache>
                <c:formatCode>#,##0</c:formatCode>
                <c:ptCount val="5"/>
                <c:pt idx="0">
                  <c:v>3362</c:v>
                </c:pt>
                <c:pt idx="1">
                  <c:v>3219</c:v>
                </c:pt>
                <c:pt idx="2">
                  <c:v>3660</c:v>
                </c:pt>
                <c:pt idx="3">
                  <c:v>3570</c:v>
                </c:pt>
                <c:pt idx="4">
                  <c:v>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27-4E69-92C6-1710E07FDD71}"/>
            </c:ext>
          </c:extLst>
        </c:ser>
        <c:ser>
          <c:idx val="3"/>
          <c:order val="3"/>
          <c:tx>
            <c:strRef>
              <c:f>Sheet1!$E$451</c:f>
              <c:strCache>
                <c:ptCount val="1"/>
                <c:pt idx="0">
                  <c:v>Samtals nýjar kannanir á árinu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Sheet1!$A$452:$A$456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Sheet1!$E$452:$E$456</c:f>
              <c:numCache>
                <c:formatCode>#,##0</c:formatCode>
                <c:ptCount val="5"/>
                <c:pt idx="0">
                  <c:v>2560</c:v>
                </c:pt>
                <c:pt idx="1">
                  <c:v>2591</c:v>
                </c:pt>
                <c:pt idx="2">
                  <c:v>2927</c:v>
                </c:pt>
                <c:pt idx="3">
                  <c:v>2869</c:v>
                </c:pt>
                <c:pt idx="4">
                  <c:v>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27-4E69-92C6-1710E07FD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256776"/>
        <c:axId val="740256120"/>
      </c:lineChart>
      <c:catAx>
        <c:axId val="74025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256120"/>
        <c:crosses val="autoZero"/>
        <c:auto val="1"/>
        <c:lblAlgn val="ctr"/>
        <c:lblOffset val="100"/>
        <c:noMultiLvlLbl val="0"/>
      </c:catAx>
      <c:valAx>
        <c:axId val="74025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256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BVN!$A$158</c:f>
              <c:strCache>
                <c:ptCount val="1"/>
                <c:pt idx="0">
                  <c:v>Fjöldi tilkynninga vegna pilta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BVN!$B$157:$F$157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BVN!$B$158:$F$158</c:f>
              <c:numCache>
                <c:formatCode>#,##0</c:formatCode>
                <c:ptCount val="5"/>
                <c:pt idx="0">
                  <c:v>4920</c:v>
                </c:pt>
                <c:pt idx="1">
                  <c:v>4558</c:v>
                </c:pt>
                <c:pt idx="2">
                  <c:v>5158</c:v>
                </c:pt>
                <c:pt idx="3">
                  <c:v>5533</c:v>
                </c:pt>
                <c:pt idx="4">
                  <c:v>5523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05-4ADF-B3A2-2BDCAF1D89BB}"/>
            </c:ext>
          </c:extLst>
        </c:ser>
        <c:ser>
          <c:idx val="1"/>
          <c:order val="1"/>
          <c:tx>
            <c:strRef>
              <c:f>BVN!$A$159</c:f>
              <c:strCache>
                <c:ptCount val="1"/>
                <c:pt idx="0">
                  <c:v>Fjöldi tilkynninga vegna stúlkna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BVN!$B$157:$F$157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BVN!$B$159:$F$159</c:f>
              <c:numCache>
                <c:formatCode>#,##0</c:formatCode>
                <c:ptCount val="5"/>
                <c:pt idx="0">
                  <c:v>3956</c:v>
                </c:pt>
                <c:pt idx="1">
                  <c:v>3983</c:v>
                </c:pt>
                <c:pt idx="2">
                  <c:v>4109</c:v>
                </c:pt>
                <c:pt idx="3">
                  <c:v>4403</c:v>
                </c:pt>
                <c:pt idx="4">
                  <c:v>4602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05-4ADF-B3A2-2BDCAF1D89BB}"/>
            </c:ext>
          </c:extLst>
        </c:ser>
        <c:ser>
          <c:idx val="2"/>
          <c:order val="2"/>
          <c:tx>
            <c:strRef>
              <c:f>BVN!$A$160</c:f>
              <c:strCache>
                <c:ptCount val="1"/>
                <c:pt idx="0">
                  <c:v>Fjöldi pilta  sem tilkynnt var um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BVN!$B$157:$F$157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BVN!$B$160:$F$160</c:f>
              <c:numCache>
                <c:formatCode>#,##0</c:formatCode>
                <c:ptCount val="5"/>
                <c:pt idx="0">
                  <c:v>2714</c:v>
                </c:pt>
                <c:pt idx="1">
                  <c:v>2546</c:v>
                </c:pt>
                <c:pt idx="2">
                  <c:v>2918</c:v>
                </c:pt>
                <c:pt idx="3">
                  <c:v>2856</c:v>
                </c:pt>
                <c:pt idx="4">
                  <c:v>2979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05-4ADF-B3A2-2BDCAF1D89BB}"/>
            </c:ext>
          </c:extLst>
        </c:ser>
        <c:ser>
          <c:idx val="3"/>
          <c:order val="3"/>
          <c:tx>
            <c:strRef>
              <c:f>BVN!$A$161</c:f>
              <c:strCache>
                <c:ptCount val="1"/>
                <c:pt idx="0">
                  <c:v>Fjöldi stúlkna sem tilkynnt var 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BVN!$B$157:$F$157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BVN!$B$161:$F$161</c:f>
              <c:numCache>
                <c:formatCode>#,##0</c:formatCode>
                <c:ptCount val="5"/>
                <c:pt idx="0">
                  <c:v>2165</c:v>
                </c:pt>
                <c:pt idx="1">
                  <c:v>2237</c:v>
                </c:pt>
                <c:pt idx="2">
                  <c:v>2340</c:v>
                </c:pt>
                <c:pt idx="3">
                  <c:v>2320</c:v>
                </c:pt>
                <c:pt idx="4">
                  <c:v>2391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05-4ADF-B3A2-2BDCAF1D8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696456"/>
        <c:axId val="308703120"/>
      </c:lineChart>
      <c:catAx>
        <c:axId val="30869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03120"/>
        <c:crosses val="autoZero"/>
        <c:auto val="1"/>
        <c:lblAlgn val="ctr"/>
        <c:lblOffset val="100"/>
        <c:noMultiLvlLbl val="0"/>
      </c:catAx>
      <c:valAx>
        <c:axId val="3087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696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Sheet1!$B$502</c:f>
              <c:strCache>
                <c:ptCount val="1"/>
                <c:pt idx="0">
                  <c:v>Reykjavík</c:v>
                </c:pt>
              </c:strCache>
            </c:strRef>
          </c:tx>
          <c:marker>
            <c:symbol val="none"/>
          </c:marker>
          <c:cat>
            <c:numRef>
              <c:f>Sheet1!$A$503:$A$507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 formatCode="General">
                  <c:v>2018</c:v>
                </c:pt>
              </c:numCache>
            </c:numRef>
          </c:cat>
          <c:val>
            <c:numRef>
              <c:f>Sheet1!$B$503:$B$507</c:f>
              <c:numCache>
                <c:formatCode>#,##0</c:formatCode>
                <c:ptCount val="5"/>
                <c:pt idx="0">
                  <c:v>4003</c:v>
                </c:pt>
                <c:pt idx="1">
                  <c:v>3948</c:v>
                </c:pt>
                <c:pt idx="2">
                  <c:v>4119</c:v>
                </c:pt>
                <c:pt idx="3">
                  <c:v>4244</c:v>
                </c:pt>
                <c:pt idx="4" formatCode="General">
                  <c:v>4401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D-4561-907A-9EACE8BF8D0A}"/>
            </c:ext>
          </c:extLst>
        </c:ser>
        <c:ser>
          <c:idx val="1"/>
          <c:order val="1"/>
          <c:tx>
            <c:strRef>
              <c:f>Sheet1!$C$502</c:f>
              <c:strCache>
                <c:ptCount val="1"/>
                <c:pt idx="0">
                  <c:v>Nágrenni Reykjavíkur</c:v>
                </c:pt>
              </c:strCache>
            </c:strRef>
          </c:tx>
          <c:marker>
            <c:symbol val="none"/>
          </c:marker>
          <c:cat>
            <c:numRef>
              <c:f>Sheet1!$A$503:$A$507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 formatCode="General">
                  <c:v>2018</c:v>
                </c:pt>
              </c:numCache>
            </c:numRef>
          </c:cat>
          <c:val>
            <c:numRef>
              <c:f>Sheet1!$C$503:$C$507</c:f>
              <c:numCache>
                <c:formatCode>#,##0</c:formatCode>
                <c:ptCount val="5"/>
                <c:pt idx="0">
                  <c:v>2090</c:v>
                </c:pt>
                <c:pt idx="1">
                  <c:v>2136</c:v>
                </c:pt>
                <c:pt idx="2">
                  <c:v>2315</c:v>
                </c:pt>
                <c:pt idx="3">
                  <c:v>2664</c:v>
                </c:pt>
                <c:pt idx="4" formatCode="General">
                  <c:v>2742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D-4561-907A-9EACE8BF8D0A}"/>
            </c:ext>
          </c:extLst>
        </c:ser>
        <c:ser>
          <c:idx val="2"/>
          <c:order val="2"/>
          <c:tx>
            <c:strRef>
              <c:f>Sheet1!$D$502</c:f>
              <c:strCache>
                <c:ptCount val="1"/>
                <c:pt idx="0">
                  <c:v>Landsbyggð</c:v>
                </c:pt>
              </c:strCache>
            </c:strRef>
          </c:tx>
          <c:marker>
            <c:symbol val="none"/>
          </c:marker>
          <c:cat>
            <c:numRef>
              <c:f>Sheet1!$A$503:$A$507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 formatCode="General">
                  <c:v>2018</c:v>
                </c:pt>
              </c:numCache>
            </c:numRef>
          </c:cat>
          <c:val>
            <c:numRef>
              <c:f>Sheet1!$D$503:$D$507</c:f>
              <c:numCache>
                <c:formatCode>#,##0</c:formatCode>
                <c:ptCount val="5"/>
                <c:pt idx="0">
                  <c:v>2831</c:v>
                </c:pt>
                <c:pt idx="1">
                  <c:v>2511</c:v>
                </c:pt>
                <c:pt idx="2">
                  <c:v>2911</c:v>
                </c:pt>
                <c:pt idx="3">
                  <c:v>3117</c:v>
                </c:pt>
                <c:pt idx="4">
                  <c:v>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FD-4561-907A-9EACE8BF8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05568"/>
        <c:axId val="334800472"/>
      </c:lineChart>
      <c:catAx>
        <c:axId val="3348055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34800472"/>
        <c:crosses val="autoZero"/>
        <c:auto val="1"/>
        <c:lblAlgn val="ctr"/>
        <c:lblOffset val="100"/>
        <c:noMultiLvlLbl val="0"/>
      </c:catAx>
      <c:valAx>
        <c:axId val="334800472"/>
        <c:scaling>
          <c:orientation val="minMax"/>
          <c:min val="1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4805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Sheet1!$B$530</c:f>
              <c:strCache>
                <c:ptCount val="1"/>
                <c:pt idx="0">
                  <c:v>Vanræksla</c:v>
                </c:pt>
              </c:strCache>
            </c:strRef>
          </c:tx>
          <c:marker>
            <c:symbol val="none"/>
          </c:marker>
          <c:cat>
            <c:numRef>
              <c:f>Sheet1!$A$531:$A$535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Sheet1!$B$531:$B$535</c:f>
              <c:numCache>
                <c:formatCode>#,##0</c:formatCode>
                <c:ptCount val="5"/>
                <c:pt idx="0">
                  <c:v>3555</c:v>
                </c:pt>
                <c:pt idx="1">
                  <c:v>3254</c:v>
                </c:pt>
                <c:pt idx="2">
                  <c:v>3695</c:v>
                </c:pt>
                <c:pt idx="3">
                  <c:v>3837</c:v>
                </c:pt>
                <c:pt idx="4">
                  <c:v>4264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B-4D4E-9BE8-B66042465B61}"/>
            </c:ext>
          </c:extLst>
        </c:ser>
        <c:ser>
          <c:idx val="1"/>
          <c:order val="1"/>
          <c:tx>
            <c:strRef>
              <c:f>Sheet1!$C$530</c:f>
              <c:strCache>
                <c:ptCount val="1"/>
                <c:pt idx="0">
                  <c:v>Ofbeldi</c:v>
                </c:pt>
              </c:strCache>
            </c:strRef>
          </c:tx>
          <c:marker>
            <c:symbol val="none"/>
          </c:marker>
          <c:cat>
            <c:numRef>
              <c:f>Sheet1!$A$531:$A$535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Sheet1!$C$531:$C$535</c:f>
              <c:numCache>
                <c:formatCode>#,##0</c:formatCode>
                <c:ptCount val="5"/>
                <c:pt idx="0">
                  <c:v>1986</c:v>
                </c:pt>
                <c:pt idx="1">
                  <c:v>2216</c:v>
                </c:pt>
                <c:pt idx="2">
                  <c:v>2641</c:v>
                </c:pt>
                <c:pt idx="3">
                  <c:v>2801</c:v>
                </c:pt>
                <c:pt idx="4">
                  <c:v>2581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3B-4D4E-9BE8-B66042465B61}"/>
            </c:ext>
          </c:extLst>
        </c:ser>
        <c:ser>
          <c:idx val="2"/>
          <c:order val="2"/>
          <c:tx>
            <c:strRef>
              <c:f>Sheet1!$D$530</c:f>
              <c:strCache>
                <c:ptCount val="1"/>
                <c:pt idx="0">
                  <c:v>Áhættuhegðun</c:v>
                </c:pt>
              </c:strCache>
            </c:strRef>
          </c:tx>
          <c:marker>
            <c:symbol val="none"/>
          </c:marker>
          <c:cat>
            <c:numRef>
              <c:f>Sheet1!$A$531:$A$535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Sheet1!$D$531:$D$535</c:f>
              <c:numCache>
                <c:formatCode>#,##0</c:formatCode>
                <c:ptCount val="5"/>
                <c:pt idx="0">
                  <c:v>3334</c:v>
                </c:pt>
                <c:pt idx="1">
                  <c:v>3071</c:v>
                </c:pt>
                <c:pt idx="2">
                  <c:v>2925</c:v>
                </c:pt>
                <c:pt idx="3">
                  <c:v>3295</c:v>
                </c:pt>
                <c:pt idx="4">
                  <c:v>3270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3B-4D4E-9BE8-B66042465B61}"/>
            </c:ext>
          </c:extLst>
        </c:ser>
        <c:ser>
          <c:idx val="3"/>
          <c:order val="3"/>
          <c:tx>
            <c:strRef>
              <c:f>Sheet1!$E$530</c:f>
              <c:strCache>
                <c:ptCount val="1"/>
                <c:pt idx="0">
                  <c:v>Heilsa/líf ófædds barns í hættu</c:v>
                </c:pt>
              </c:strCache>
            </c:strRef>
          </c:tx>
          <c:marker>
            <c:symbol val="none"/>
          </c:marker>
          <c:cat>
            <c:numRef>
              <c:f>Sheet1!$A$531:$A$535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Sheet1!$E$531:$E$535</c:f>
              <c:numCache>
                <c:formatCode>#,##0</c:formatCode>
                <c:ptCount val="5"/>
                <c:pt idx="0">
                  <c:v>49</c:v>
                </c:pt>
                <c:pt idx="1">
                  <c:v>54</c:v>
                </c:pt>
                <c:pt idx="2">
                  <c:v>84</c:v>
                </c:pt>
                <c:pt idx="3">
                  <c:v>92</c:v>
                </c:pt>
                <c:pt idx="4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3B-4D4E-9BE8-B66042465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05176"/>
        <c:axId val="334804000"/>
      </c:lineChart>
      <c:catAx>
        <c:axId val="334805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804000"/>
        <c:crosses val="autoZero"/>
        <c:auto val="1"/>
        <c:lblAlgn val="ctr"/>
        <c:lblOffset val="100"/>
        <c:noMultiLvlLbl val="0"/>
      </c:catAx>
      <c:valAx>
        <c:axId val="334804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4805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Sheet1!$B$515</c:f>
              <c:strCache>
                <c:ptCount val="1"/>
                <c:pt idx="0">
                  <c:v>Fjöldi tilkynninga frá opinberum aðilum</c:v>
                </c:pt>
              </c:strCache>
            </c:strRef>
          </c:tx>
          <c:marker>
            <c:symbol val="none"/>
          </c:marker>
          <c:cat>
            <c:numRef>
              <c:f>Sheet1!$A$516:$A$520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Sheet1!$B$516:$B$520</c:f>
              <c:numCache>
                <c:formatCode>#,##0</c:formatCode>
                <c:ptCount val="5"/>
                <c:pt idx="0">
                  <c:v>6330</c:v>
                </c:pt>
                <c:pt idx="1">
                  <c:v>6377</c:v>
                </c:pt>
                <c:pt idx="2">
                  <c:v>6821</c:v>
                </c:pt>
                <c:pt idx="3">
                  <c:v>7238</c:v>
                </c:pt>
                <c:pt idx="4">
                  <c:v>7342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EC-473B-B975-AB1E9D98CB1F}"/>
            </c:ext>
          </c:extLst>
        </c:ser>
        <c:ser>
          <c:idx val="1"/>
          <c:order val="1"/>
          <c:tx>
            <c:strRef>
              <c:f>Sheet1!$C$515</c:f>
              <c:strCache>
                <c:ptCount val="1"/>
                <c:pt idx="0">
                  <c:v>Aðrir en opinberir aðilar</c:v>
                </c:pt>
              </c:strCache>
            </c:strRef>
          </c:tx>
          <c:marker>
            <c:symbol val="none"/>
          </c:marker>
          <c:cat>
            <c:numRef>
              <c:f>Sheet1!$A$516:$A$520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Sheet1!$C$516:$C$520</c:f>
              <c:numCache>
                <c:formatCode>#,##0</c:formatCode>
                <c:ptCount val="5"/>
                <c:pt idx="0">
                  <c:v>2005</c:v>
                </c:pt>
                <c:pt idx="1">
                  <c:v>1630</c:v>
                </c:pt>
                <c:pt idx="2">
                  <c:v>1866</c:v>
                </c:pt>
                <c:pt idx="3">
                  <c:v>1923</c:v>
                </c:pt>
                <c:pt idx="4">
                  <c:v>2097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EC-473B-B975-AB1E9D98CB1F}"/>
            </c:ext>
          </c:extLst>
        </c:ser>
        <c:ser>
          <c:idx val="2"/>
          <c:order val="2"/>
          <c:tx>
            <c:strRef>
              <c:f>Sheet1!$D$515</c:f>
              <c:strCache>
                <c:ptCount val="1"/>
                <c:pt idx="0">
                  <c:v>Aðrir ótilgreindir</c:v>
                </c:pt>
              </c:strCache>
            </c:strRef>
          </c:tx>
          <c:marker>
            <c:symbol val="none"/>
          </c:marker>
          <c:cat>
            <c:numRef>
              <c:f>Sheet1!$A$516:$A$520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Sheet1!$D$516:$D$520</c:f>
              <c:numCache>
                <c:formatCode>General</c:formatCode>
                <c:ptCount val="5"/>
                <c:pt idx="0" formatCode="#,##0">
                  <c:v>589</c:v>
                </c:pt>
                <c:pt idx="1">
                  <c:v>588</c:v>
                </c:pt>
                <c:pt idx="2">
                  <c:v>658</c:v>
                </c:pt>
                <c:pt idx="3" formatCode="#,##0">
                  <c:v>864</c:v>
                </c:pt>
                <c:pt idx="4" formatCode="#,##0">
                  <c:v>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EC-473B-B975-AB1E9D98C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05960"/>
        <c:axId val="334802040"/>
      </c:lineChart>
      <c:catAx>
        <c:axId val="334805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802040"/>
        <c:crosses val="autoZero"/>
        <c:auto val="1"/>
        <c:lblAlgn val="ctr"/>
        <c:lblOffset val="100"/>
        <c:noMultiLvlLbl val="0"/>
      </c:catAx>
      <c:valAx>
        <c:axId val="334802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4805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Barnaverndarnefndir!$A$149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Barnaverndarnefndir!$B$148:$L$148</c:f>
              <c:strCache>
                <c:ptCount val="11"/>
                <c:pt idx="0">
                  <c:v>Skóli, sérfr. þjónusta, fræðslu-eða skólaskr.</c:v>
                </c:pt>
                <c:pt idx="1">
                  <c:v>Leikskóli, gæslufor.</c:v>
                </c:pt>
                <c:pt idx="2">
                  <c:v>Læknir/heilsug./sjúkrahús</c:v>
                </c:pt>
                <c:pt idx="3">
                  <c:v>Önnur barnaverndarnefnd</c:v>
                </c:pt>
                <c:pt idx="4">
                  <c:v>Þjónustumiðstöð/starfsm. félagsþj.</c:v>
                </c:pt>
                <c:pt idx="5">
                  <c:v>Foreldrar barns</c:v>
                </c:pt>
                <c:pt idx="6">
                  <c:v>Ættingjar aðrir en foreldrar</c:v>
                </c:pt>
                <c:pt idx="7">
                  <c:v>Barn</c:v>
                </c:pt>
                <c:pt idx="8">
                  <c:v>Nágrannar</c:v>
                </c:pt>
                <c:pt idx="9">
                  <c:v>Aðrir</c:v>
                </c:pt>
                <c:pt idx="10">
                  <c:v>Lögregla</c:v>
                </c:pt>
              </c:strCache>
            </c:strRef>
          </c:cat>
          <c:val>
            <c:numRef>
              <c:f>Barnaverndarnefndir!$B$149:$L$149</c:f>
              <c:numCache>
                <c:formatCode>#,##0</c:formatCode>
                <c:ptCount val="11"/>
                <c:pt idx="0">
                  <c:v>944</c:v>
                </c:pt>
                <c:pt idx="1">
                  <c:v>169</c:v>
                </c:pt>
                <c:pt idx="2">
                  <c:v>831</c:v>
                </c:pt>
                <c:pt idx="3">
                  <c:v>189</c:v>
                </c:pt>
                <c:pt idx="4">
                  <c:v>276</c:v>
                </c:pt>
                <c:pt idx="5">
                  <c:v>730</c:v>
                </c:pt>
                <c:pt idx="6">
                  <c:v>587</c:v>
                </c:pt>
                <c:pt idx="7">
                  <c:v>45</c:v>
                </c:pt>
                <c:pt idx="8">
                  <c:v>643</c:v>
                </c:pt>
                <c:pt idx="9">
                  <c:v>589</c:v>
                </c:pt>
                <c:pt idx="10">
                  <c:v>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4-4D2B-A7AB-48705E3CB0C3}"/>
            </c:ext>
          </c:extLst>
        </c:ser>
        <c:ser>
          <c:idx val="1"/>
          <c:order val="1"/>
          <c:tx>
            <c:strRef>
              <c:f>Barnaverndarnefndir!$A$150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Barnaverndarnefndir!$B$148:$L$148</c:f>
              <c:strCache>
                <c:ptCount val="11"/>
                <c:pt idx="0">
                  <c:v>Skóli, sérfr. þjónusta, fræðslu-eða skólaskr.</c:v>
                </c:pt>
                <c:pt idx="1">
                  <c:v>Leikskóli, gæslufor.</c:v>
                </c:pt>
                <c:pt idx="2">
                  <c:v>Læknir/heilsug./sjúkrahús</c:v>
                </c:pt>
                <c:pt idx="3">
                  <c:v>Önnur barnaverndarnefnd</c:v>
                </c:pt>
                <c:pt idx="4">
                  <c:v>Þjónustumiðstöð/starfsm. félagsþj.</c:v>
                </c:pt>
                <c:pt idx="5">
                  <c:v>Foreldrar barns</c:v>
                </c:pt>
                <c:pt idx="6">
                  <c:v>Ættingjar aðrir en foreldrar</c:v>
                </c:pt>
                <c:pt idx="7">
                  <c:v>Barn</c:v>
                </c:pt>
                <c:pt idx="8">
                  <c:v>Nágrannar</c:v>
                </c:pt>
                <c:pt idx="9">
                  <c:v>Aðrir</c:v>
                </c:pt>
                <c:pt idx="10">
                  <c:v>Lögregla</c:v>
                </c:pt>
              </c:strCache>
            </c:strRef>
          </c:cat>
          <c:val>
            <c:numRef>
              <c:f>Barnaverndarnefndir!$B$150:$L$150</c:f>
              <c:numCache>
                <c:formatCode>#,##0</c:formatCode>
                <c:ptCount val="11"/>
                <c:pt idx="0">
                  <c:v>1006</c:v>
                </c:pt>
                <c:pt idx="1">
                  <c:v>171</c:v>
                </c:pt>
                <c:pt idx="2">
                  <c:v>907</c:v>
                </c:pt>
                <c:pt idx="3">
                  <c:v>188</c:v>
                </c:pt>
                <c:pt idx="4">
                  <c:v>258</c:v>
                </c:pt>
                <c:pt idx="5">
                  <c:v>671</c:v>
                </c:pt>
                <c:pt idx="6">
                  <c:v>461</c:v>
                </c:pt>
                <c:pt idx="7">
                  <c:v>37</c:v>
                </c:pt>
                <c:pt idx="8">
                  <c:v>461</c:v>
                </c:pt>
                <c:pt idx="9">
                  <c:v>588</c:v>
                </c:pt>
                <c:pt idx="10">
                  <c:v>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4-4D2B-A7AB-48705E3CB0C3}"/>
            </c:ext>
          </c:extLst>
        </c:ser>
        <c:ser>
          <c:idx val="2"/>
          <c:order val="2"/>
          <c:tx>
            <c:strRef>
              <c:f>Barnaverndarnefndir!$A$151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Barnaverndarnefndir!$B$148:$L$148</c:f>
              <c:strCache>
                <c:ptCount val="11"/>
                <c:pt idx="0">
                  <c:v>Skóli, sérfr. þjónusta, fræðslu-eða skólaskr.</c:v>
                </c:pt>
                <c:pt idx="1">
                  <c:v>Leikskóli, gæslufor.</c:v>
                </c:pt>
                <c:pt idx="2">
                  <c:v>Læknir/heilsug./sjúkrahús</c:v>
                </c:pt>
                <c:pt idx="3">
                  <c:v>Önnur barnaverndarnefnd</c:v>
                </c:pt>
                <c:pt idx="4">
                  <c:v>Þjónustumiðstöð/starfsm. félagsþj.</c:v>
                </c:pt>
                <c:pt idx="5">
                  <c:v>Foreldrar barns</c:v>
                </c:pt>
                <c:pt idx="6">
                  <c:v>Ættingjar aðrir en foreldrar</c:v>
                </c:pt>
                <c:pt idx="7">
                  <c:v>Barn</c:v>
                </c:pt>
                <c:pt idx="8">
                  <c:v>Nágrannar</c:v>
                </c:pt>
                <c:pt idx="9">
                  <c:v>Aðrir</c:v>
                </c:pt>
                <c:pt idx="10">
                  <c:v>Lögregla</c:v>
                </c:pt>
              </c:strCache>
            </c:strRef>
          </c:cat>
          <c:val>
            <c:numRef>
              <c:f>Barnaverndarnefndir!$B$151:$L$151</c:f>
              <c:numCache>
                <c:formatCode>#,##0</c:formatCode>
                <c:ptCount val="11"/>
                <c:pt idx="0">
                  <c:v>1167</c:v>
                </c:pt>
                <c:pt idx="1">
                  <c:v>261</c:v>
                </c:pt>
                <c:pt idx="2">
                  <c:v>868</c:v>
                </c:pt>
                <c:pt idx="3">
                  <c:v>191</c:v>
                </c:pt>
                <c:pt idx="4">
                  <c:v>235</c:v>
                </c:pt>
                <c:pt idx="5">
                  <c:v>731</c:v>
                </c:pt>
                <c:pt idx="6">
                  <c:v>447</c:v>
                </c:pt>
                <c:pt idx="7">
                  <c:v>53</c:v>
                </c:pt>
                <c:pt idx="8">
                  <c:v>635</c:v>
                </c:pt>
                <c:pt idx="9">
                  <c:v>658</c:v>
                </c:pt>
                <c:pt idx="10">
                  <c:v>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4-4D2B-A7AB-48705E3CB0C3}"/>
            </c:ext>
          </c:extLst>
        </c:ser>
        <c:ser>
          <c:idx val="3"/>
          <c:order val="3"/>
          <c:tx>
            <c:strRef>
              <c:f>Barnaverndarnefndir!$A$152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Barnaverndarnefndir!$B$148:$L$148</c:f>
              <c:strCache>
                <c:ptCount val="11"/>
                <c:pt idx="0">
                  <c:v>Skóli, sérfr. þjónusta, fræðslu-eða skólaskr.</c:v>
                </c:pt>
                <c:pt idx="1">
                  <c:v>Leikskóli, gæslufor.</c:v>
                </c:pt>
                <c:pt idx="2">
                  <c:v>Læknir/heilsug./sjúkrahús</c:v>
                </c:pt>
                <c:pt idx="3">
                  <c:v>Önnur barnaverndarnefnd</c:v>
                </c:pt>
                <c:pt idx="4">
                  <c:v>Þjónustumiðstöð/starfsm. félagsþj.</c:v>
                </c:pt>
                <c:pt idx="5">
                  <c:v>Foreldrar barns</c:v>
                </c:pt>
                <c:pt idx="6">
                  <c:v>Ættingjar aðrir en foreldrar</c:v>
                </c:pt>
                <c:pt idx="7">
                  <c:v>Barn</c:v>
                </c:pt>
                <c:pt idx="8">
                  <c:v>Nágrannar</c:v>
                </c:pt>
                <c:pt idx="9">
                  <c:v>Aðrir</c:v>
                </c:pt>
                <c:pt idx="10">
                  <c:v>Lögregla</c:v>
                </c:pt>
              </c:strCache>
            </c:strRef>
          </c:cat>
          <c:val>
            <c:numRef>
              <c:f>Barnaverndarnefndir!$B$152:$L$152</c:f>
              <c:numCache>
                <c:formatCode>#,##0</c:formatCode>
                <c:ptCount val="11"/>
                <c:pt idx="0">
                  <c:v>1252</c:v>
                </c:pt>
                <c:pt idx="1">
                  <c:v>228</c:v>
                </c:pt>
                <c:pt idx="2">
                  <c:v>1026</c:v>
                </c:pt>
                <c:pt idx="3">
                  <c:v>195</c:v>
                </c:pt>
                <c:pt idx="4">
                  <c:v>249</c:v>
                </c:pt>
                <c:pt idx="5">
                  <c:v>748</c:v>
                </c:pt>
                <c:pt idx="6">
                  <c:v>507</c:v>
                </c:pt>
                <c:pt idx="7">
                  <c:v>73</c:v>
                </c:pt>
                <c:pt idx="8">
                  <c:v>595</c:v>
                </c:pt>
                <c:pt idx="9">
                  <c:v>864</c:v>
                </c:pt>
                <c:pt idx="10">
                  <c:v>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44-4D2B-A7AB-48705E3CB0C3}"/>
            </c:ext>
          </c:extLst>
        </c:ser>
        <c:ser>
          <c:idx val="4"/>
          <c:order val="4"/>
          <c:tx>
            <c:strRef>
              <c:f>Barnaverndarnefndir!$A$153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Barnaverndarnefndir!$B$148:$L$148</c:f>
              <c:strCache>
                <c:ptCount val="11"/>
                <c:pt idx="0">
                  <c:v>Skóli, sérfr. þjónusta, fræðslu-eða skólaskr.</c:v>
                </c:pt>
                <c:pt idx="1">
                  <c:v>Leikskóli, gæslufor.</c:v>
                </c:pt>
                <c:pt idx="2">
                  <c:v>Læknir/heilsug./sjúkrahús</c:v>
                </c:pt>
                <c:pt idx="3">
                  <c:v>Önnur barnaverndarnefnd</c:v>
                </c:pt>
                <c:pt idx="4">
                  <c:v>Þjónustumiðstöð/starfsm. félagsþj.</c:v>
                </c:pt>
                <c:pt idx="5">
                  <c:v>Foreldrar barns</c:v>
                </c:pt>
                <c:pt idx="6">
                  <c:v>Ættingjar aðrir en foreldrar</c:v>
                </c:pt>
                <c:pt idx="7">
                  <c:v>Barn</c:v>
                </c:pt>
                <c:pt idx="8">
                  <c:v>Nágrannar</c:v>
                </c:pt>
                <c:pt idx="9">
                  <c:v>Aðrir</c:v>
                </c:pt>
                <c:pt idx="10">
                  <c:v>Lögregla</c:v>
                </c:pt>
              </c:strCache>
            </c:strRef>
          </c:cat>
          <c:val>
            <c:numRef>
              <c:f>Barnaverndarnefndir!$B$153:$L$153</c:f>
              <c:numCache>
                <c:formatCode>#,##0</c:formatCode>
                <c:ptCount val="11"/>
                <c:pt idx="0">
                  <c:v>1352</c:v>
                </c:pt>
                <c:pt idx="1">
                  <c:v>214</c:v>
                </c:pt>
                <c:pt idx="2">
                  <c:v>1031</c:v>
                </c:pt>
                <c:pt idx="3">
                  <c:v>137</c:v>
                </c:pt>
                <c:pt idx="4">
                  <c:v>246</c:v>
                </c:pt>
                <c:pt idx="5">
                  <c:v>823</c:v>
                </c:pt>
                <c:pt idx="6">
                  <c:v>552</c:v>
                </c:pt>
                <c:pt idx="7">
                  <c:v>49</c:v>
                </c:pt>
                <c:pt idx="8">
                  <c:v>673</c:v>
                </c:pt>
                <c:pt idx="9">
                  <c:v>793</c:v>
                </c:pt>
                <c:pt idx="10">
                  <c:v>4362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44-4D2B-A7AB-48705E3CB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7477328"/>
        <c:axId val="897479296"/>
      </c:barChart>
      <c:catAx>
        <c:axId val="89747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479296"/>
        <c:crosses val="autoZero"/>
        <c:auto val="1"/>
        <c:lblAlgn val="ctr"/>
        <c:lblOffset val="100"/>
        <c:noMultiLvlLbl val="0"/>
      </c:catAx>
      <c:valAx>
        <c:axId val="897479296"/>
        <c:scaling>
          <c:orientation val="minMax"/>
          <c:max val="4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477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Barnaverndarnefndir!$B$247</c:f>
              <c:strCache>
                <c:ptCount val="1"/>
                <c:pt idx="0">
                  <c:v>Starfsmenn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Barnaverndarnefndir!$A$248:$A$252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Barnaverndarnefndir!$B$248:$B$252</c:f>
              <c:numCache>
                <c:formatCode>General</c:formatCode>
                <c:ptCount val="5"/>
                <c:pt idx="0">
                  <c:v>135</c:v>
                </c:pt>
                <c:pt idx="1">
                  <c:v>135</c:v>
                </c:pt>
                <c:pt idx="2">
                  <c:v>136</c:v>
                </c:pt>
                <c:pt idx="3">
                  <c:v>147</c:v>
                </c:pt>
                <c:pt idx="4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A-498F-8D86-ADEA4476D30D}"/>
            </c:ext>
          </c:extLst>
        </c:ser>
        <c:ser>
          <c:idx val="1"/>
          <c:order val="1"/>
          <c:tx>
            <c:strRef>
              <c:f>Barnaverndarnefndir!$C$247</c:f>
              <c:strCache>
                <c:ptCount val="1"/>
                <c:pt idx="0">
                  <c:v>Stöðugildi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Barnaverndarnefndir!$A$248:$A$252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Barnaverndarnefndir!$C$248:$C$252</c:f>
              <c:numCache>
                <c:formatCode>0.0</c:formatCode>
                <c:ptCount val="5"/>
                <c:pt idx="0" formatCode="General">
                  <c:v>95.75</c:v>
                </c:pt>
                <c:pt idx="1">
                  <c:v>98</c:v>
                </c:pt>
                <c:pt idx="2" formatCode="General">
                  <c:v>100.05</c:v>
                </c:pt>
                <c:pt idx="3" formatCode="General">
                  <c:v>105.3</c:v>
                </c:pt>
                <c:pt idx="4" formatCode="General">
                  <c:v>113.25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2A-498F-8D86-ADEA4476D30D}"/>
            </c:ext>
          </c:extLst>
        </c:ser>
        <c:ser>
          <c:idx val="2"/>
          <c:order val="2"/>
          <c:tx>
            <c:strRef>
              <c:f>Barnaverndarnefndir!$D$247</c:f>
              <c:strCache>
                <c:ptCount val="1"/>
                <c:pt idx="0">
                  <c:v>Fjöldi mála/1.000 börn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Barnaverndarnefndir!$A$248:$A$252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Barnaverndarnefndir!$D$248:$D$252</c:f>
              <c:numCache>
                <c:formatCode>General</c:formatCode>
                <c:ptCount val="5"/>
                <c:pt idx="0">
                  <c:v>58.2</c:v>
                </c:pt>
                <c:pt idx="1">
                  <c:v>60.5</c:v>
                </c:pt>
                <c:pt idx="2">
                  <c:v>66.599999999999994</c:v>
                </c:pt>
                <c:pt idx="3">
                  <c:v>65.599999999999994</c:v>
                </c:pt>
                <c:pt idx="4">
                  <c:v>68.2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2A-498F-8D86-ADEA4476D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703808"/>
        <c:axId val="307706160"/>
      </c:lineChart>
      <c:catAx>
        <c:axId val="3077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706160"/>
        <c:crosses val="autoZero"/>
        <c:auto val="1"/>
        <c:lblAlgn val="ctr"/>
        <c:lblOffset val="100"/>
        <c:noMultiLvlLbl val="0"/>
      </c:catAx>
      <c:valAx>
        <c:axId val="307706160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7703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BVN!$B$18</c:f>
              <c:strCache>
                <c:ptCount val="1"/>
                <c:pt idx="0">
                  <c:v>Piltar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BVN!$A$19:$A$23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BVN!$B$19:$B$23</c:f>
              <c:numCache>
                <c:formatCode>#,##0</c:formatCode>
                <c:ptCount val="5"/>
                <c:pt idx="0">
                  <c:v>2387</c:v>
                </c:pt>
                <c:pt idx="1">
                  <c:v>2429</c:v>
                </c:pt>
                <c:pt idx="2">
                  <c:v>2749</c:v>
                </c:pt>
                <c:pt idx="3">
                  <c:v>2763</c:v>
                </c:pt>
                <c:pt idx="4">
                  <c:v>2844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19-49AF-8F67-A18529476589}"/>
            </c:ext>
          </c:extLst>
        </c:ser>
        <c:ser>
          <c:idx val="1"/>
          <c:order val="1"/>
          <c:tx>
            <c:strRef>
              <c:f>BVN!$C$18</c:f>
              <c:strCache>
                <c:ptCount val="1"/>
                <c:pt idx="0">
                  <c:v>Stúlkur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BVN!$A$19:$A$23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BVN!$C$19:$C$23</c:f>
              <c:numCache>
                <c:formatCode>#,##0</c:formatCode>
                <c:ptCount val="5"/>
                <c:pt idx="0">
                  <c:v>2231</c:v>
                </c:pt>
                <c:pt idx="1">
                  <c:v>2344</c:v>
                </c:pt>
                <c:pt idx="2">
                  <c:v>2511</c:v>
                </c:pt>
                <c:pt idx="3">
                  <c:v>2452</c:v>
                </c:pt>
                <c:pt idx="4">
                  <c:v>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9-49AF-8F67-A18529476589}"/>
            </c:ext>
          </c:extLst>
        </c:ser>
        <c:ser>
          <c:idx val="2"/>
          <c:order val="2"/>
          <c:tx>
            <c:strRef>
              <c:f>BVN!$D$18</c:f>
              <c:strCache>
                <c:ptCount val="1"/>
                <c:pt idx="0">
                  <c:v>Ófædd börn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BVN!$A$19:$A$23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BVN!$D$19:$D$23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56</c:v>
                </c:pt>
                <c:pt idx="3">
                  <c:v>57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19-49AF-8F67-A18529476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65698112"/>
        <c:axId val="765701392"/>
      </c:lineChart>
      <c:catAx>
        <c:axId val="7656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01392"/>
        <c:crosses val="autoZero"/>
        <c:auto val="1"/>
        <c:lblAlgn val="ctr"/>
        <c:lblOffset val="100"/>
        <c:noMultiLvlLbl val="0"/>
      </c:catAx>
      <c:valAx>
        <c:axId val="7657013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698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Sheet1!$B$484</c:f>
              <c:strCache>
                <c:ptCount val="1"/>
                <c:pt idx="0">
                  <c:v> 0-5 ára</c:v>
                </c:pt>
              </c:strCache>
            </c:strRef>
          </c:tx>
          <c:marker>
            <c:symbol val="none"/>
          </c:marker>
          <c:cat>
            <c:numRef>
              <c:f>Sheet1!$A$485:$A$489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Sheet1!$B$485:$B$489</c:f>
              <c:numCache>
                <c:formatCode>0.0%</c:formatCode>
                <c:ptCount val="5"/>
                <c:pt idx="0">
                  <c:v>0.26900000000000002</c:v>
                </c:pt>
                <c:pt idx="1">
                  <c:v>0.27200000000000002</c:v>
                </c:pt>
                <c:pt idx="2">
                  <c:v>0.27300000000000002</c:v>
                </c:pt>
                <c:pt idx="3">
                  <c:v>0.26400000000000001</c:v>
                </c:pt>
                <c:pt idx="4">
                  <c:v>0.26500000000000001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B-4B54-B047-29CFC2148752}"/>
            </c:ext>
          </c:extLst>
        </c:ser>
        <c:ser>
          <c:idx val="1"/>
          <c:order val="1"/>
          <c:tx>
            <c:strRef>
              <c:f>Sheet1!$C$484</c:f>
              <c:strCache>
                <c:ptCount val="1"/>
                <c:pt idx="0">
                  <c:v>6-10 ára</c:v>
                </c:pt>
              </c:strCache>
            </c:strRef>
          </c:tx>
          <c:marker>
            <c:symbol val="none"/>
          </c:marker>
          <c:cat>
            <c:numRef>
              <c:f>Sheet1!$A$485:$A$489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Sheet1!$C$485:$C$489</c:f>
              <c:numCache>
                <c:formatCode>0.0%</c:formatCode>
                <c:ptCount val="5"/>
                <c:pt idx="0">
                  <c:v>0.26700000000000002</c:v>
                </c:pt>
                <c:pt idx="1">
                  <c:v>0.28499999999999998</c:v>
                </c:pt>
                <c:pt idx="2">
                  <c:v>0.27800000000000002</c:v>
                </c:pt>
                <c:pt idx="3">
                  <c:v>0.27899999999999997</c:v>
                </c:pt>
                <c:pt idx="4">
                  <c:v>0.27500000000000002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0B-4B54-B047-29CFC2148752}"/>
            </c:ext>
          </c:extLst>
        </c:ser>
        <c:ser>
          <c:idx val="2"/>
          <c:order val="2"/>
          <c:tx>
            <c:strRef>
              <c:f>Sheet1!$D$484</c:f>
              <c:strCache>
                <c:ptCount val="1"/>
                <c:pt idx="0">
                  <c:v>11-14 ára</c:v>
                </c:pt>
              </c:strCache>
            </c:strRef>
          </c:tx>
          <c:marker>
            <c:symbol val="none"/>
          </c:marker>
          <c:cat>
            <c:numRef>
              <c:f>Sheet1!$A$485:$A$489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Sheet1!$D$485:$D$489</c:f>
              <c:numCache>
                <c:formatCode>0.0%</c:formatCode>
                <c:ptCount val="5"/>
                <c:pt idx="0">
                  <c:v>0.223</c:v>
                </c:pt>
                <c:pt idx="1">
                  <c:v>0.21099999999999999</c:v>
                </c:pt>
                <c:pt idx="2">
                  <c:v>0.21199999999999999</c:v>
                </c:pt>
                <c:pt idx="3">
                  <c:v>0.23100000000000001</c:v>
                </c:pt>
                <c:pt idx="4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0B-4B54-B047-29CFC2148752}"/>
            </c:ext>
          </c:extLst>
        </c:ser>
        <c:ser>
          <c:idx val="3"/>
          <c:order val="3"/>
          <c:tx>
            <c:strRef>
              <c:f>Sheet1!$E$484</c:f>
              <c:strCache>
                <c:ptCount val="1"/>
                <c:pt idx="0">
                  <c:v>15-17 ára</c:v>
                </c:pt>
              </c:strCache>
            </c:strRef>
          </c:tx>
          <c:marker>
            <c:symbol val="none"/>
          </c:marker>
          <c:cat>
            <c:numRef>
              <c:f>Sheet1!$A$485:$A$489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Sheet1!$E$485:$E$489</c:f>
              <c:numCache>
                <c:formatCode>0.0%</c:formatCode>
                <c:ptCount val="5"/>
                <c:pt idx="0">
                  <c:v>0.20899999999999999</c:v>
                </c:pt>
                <c:pt idx="1">
                  <c:v>0.20200000000000001</c:v>
                </c:pt>
                <c:pt idx="2">
                  <c:v>0.20200000000000001</c:v>
                </c:pt>
                <c:pt idx="3">
                  <c:v>0.19899999999999998</c:v>
                </c:pt>
                <c:pt idx="4">
                  <c:v>0.192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0B-4B54-B047-29CFC2148752}"/>
            </c:ext>
          </c:extLst>
        </c:ser>
        <c:ser>
          <c:idx val="4"/>
          <c:order val="4"/>
          <c:tx>
            <c:strRef>
              <c:f>Sheet1!$F$484</c:f>
              <c:strCache>
                <c:ptCount val="1"/>
                <c:pt idx="0">
                  <c:v>18-19</c:v>
                </c:pt>
              </c:strCache>
            </c:strRef>
          </c:tx>
          <c:marker>
            <c:symbol val="none"/>
          </c:marker>
          <c:cat>
            <c:numRef>
              <c:f>Sheet1!$A$485:$A$489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Sheet1!$F$485:$F$489</c:f>
              <c:numCache>
                <c:formatCode>0.0%</c:formatCode>
                <c:ptCount val="5"/>
                <c:pt idx="0">
                  <c:v>2.3E-2</c:v>
                </c:pt>
                <c:pt idx="1">
                  <c:v>2.1999999999999999E-2</c:v>
                </c:pt>
                <c:pt idx="2">
                  <c:v>2.5999999999999999E-2</c:v>
                </c:pt>
                <c:pt idx="3">
                  <c:v>1.6E-2</c:v>
                </c:pt>
                <c:pt idx="4">
                  <c:v>2.6000000000000002E-2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0B-4B54-B047-29CFC2148752}"/>
            </c:ext>
          </c:extLst>
        </c:ser>
        <c:ser>
          <c:idx val="5"/>
          <c:order val="5"/>
          <c:tx>
            <c:strRef>
              <c:f>Sheet1!$G$484</c:f>
              <c:strCache>
                <c:ptCount val="1"/>
                <c:pt idx="0">
                  <c:v>ófædd börn</c:v>
                </c:pt>
              </c:strCache>
            </c:strRef>
          </c:tx>
          <c:marker>
            <c:symbol val="none"/>
          </c:marker>
          <c:cat>
            <c:numRef>
              <c:f>Sheet1!$A$485:$A$489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Sheet1!$G$485:$G$489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8.0000000000000002E-3</c:v>
                </c:pt>
                <c:pt idx="2">
                  <c:v>1.0999999999999999E-2</c:v>
                </c:pt>
                <c:pt idx="3">
                  <c:v>1.1000000000000001E-2</c:v>
                </c:pt>
                <c:pt idx="4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0B-4B54-B047-29CFC2148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329360"/>
        <c:axId val="333330536"/>
      </c:lineChart>
      <c:catAx>
        <c:axId val="33332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3330536"/>
        <c:crosses val="autoZero"/>
        <c:auto val="1"/>
        <c:lblAlgn val="ctr"/>
        <c:lblOffset val="100"/>
        <c:noMultiLvlLbl val="0"/>
      </c:catAx>
      <c:valAx>
        <c:axId val="333330536"/>
        <c:scaling>
          <c:orientation val="minMax"/>
          <c:max val="0.3000000000000000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is-IS" sz="1400" b="0"/>
                  <a:t>Hlutfall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333329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Barnaverndarnefndir!$B$308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Barnaverndarnefndir!$A$309:$A$319</c:f>
              <c:strCache>
                <c:ptCount val="11"/>
                <c:pt idx="0">
                  <c:v>Hjá kynforeldrum</c:v>
                </c:pt>
                <c:pt idx="1">
                  <c:v>Hjá móður</c:v>
                </c:pt>
                <c:pt idx="2">
                  <c:v>Hjá föður</c:v>
                </c:pt>
                <c:pt idx="3">
                  <c:v>Til skiptis hjá móður/föður</c:v>
                </c:pt>
                <c:pt idx="4">
                  <c:v>Hjá móður og stjúpforeldri</c:v>
                </c:pt>
                <c:pt idx="5">
                  <c:v>Hjá föður og stjúpforeldri</c:v>
                </c:pt>
                <c:pt idx="6">
                  <c:v>Hjá fósturforeldrum</c:v>
                </c:pt>
                <c:pt idx="7">
                  <c:v>Hjá kjörforeldrum</c:v>
                </c:pt>
                <c:pt idx="8">
                  <c:v>Hjá ættingjum</c:v>
                </c:pt>
                <c:pt idx="9">
                  <c:v>Á stofnun</c:v>
                </c:pt>
                <c:pt idx="10">
                  <c:v>Annars staðar</c:v>
                </c:pt>
              </c:strCache>
            </c:strRef>
          </c:cat>
          <c:val>
            <c:numRef>
              <c:f>Barnaverndarnefndir!$B$309:$B$319</c:f>
              <c:numCache>
                <c:formatCode>0.0%</c:formatCode>
                <c:ptCount val="11"/>
                <c:pt idx="0">
                  <c:v>0.35799999999999998</c:v>
                </c:pt>
                <c:pt idx="1">
                  <c:v>0.36</c:v>
                </c:pt>
                <c:pt idx="2">
                  <c:v>0.05</c:v>
                </c:pt>
                <c:pt idx="3">
                  <c:v>0.03</c:v>
                </c:pt>
                <c:pt idx="4">
                  <c:v>0.13600000000000001</c:v>
                </c:pt>
                <c:pt idx="5">
                  <c:v>0.02</c:v>
                </c:pt>
                <c:pt idx="6">
                  <c:v>0.03</c:v>
                </c:pt>
                <c:pt idx="7">
                  <c:v>1E-3</c:v>
                </c:pt>
                <c:pt idx="8">
                  <c:v>1.2999999999999999E-2</c:v>
                </c:pt>
                <c:pt idx="9">
                  <c:v>0</c:v>
                </c:pt>
                <c:pt idx="1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7-471B-8022-3212FE77F326}"/>
            </c:ext>
          </c:extLst>
        </c:ser>
        <c:ser>
          <c:idx val="1"/>
          <c:order val="1"/>
          <c:tx>
            <c:strRef>
              <c:f>Barnaverndarnefndir!$C$308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Barnaverndarnefndir!$A$309:$A$319</c:f>
              <c:strCache>
                <c:ptCount val="11"/>
                <c:pt idx="0">
                  <c:v>Hjá kynforeldrum</c:v>
                </c:pt>
                <c:pt idx="1">
                  <c:v>Hjá móður</c:v>
                </c:pt>
                <c:pt idx="2">
                  <c:v>Hjá föður</c:v>
                </c:pt>
                <c:pt idx="3">
                  <c:v>Til skiptis hjá móður/föður</c:v>
                </c:pt>
                <c:pt idx="4">
                  <c:v>Hjá móður og stjúpforeldri</c:v>
                </c:pt>
                <c:pt idx="5">
                  <c:v>Hjá föður og stjúpforeldri</c:v>
                </c:pt>
                <c:pt idx="6">
                  <c:v>Hjá fósturforeldrum</c:v>
                </c:pt>
                <c:pt idx="7">
                  <c:v>Hjá kjörforeldrum</c:v>
                </c:pt>
                <c:pt idx="8">
                  <c:v>Hjá ættingjum</c:v>
                </c:pt>
                <c:pt idx="9">
                  <c:v>Á stofnun</c:v>
                </c:pt>
                <c:pt idx="10">
                  <c:v>Annars staðar</c:v>
                </c:pt>
              </c:strCache>
            </c:strRef>
          </c:cat>
          <c:val>
            <c:numRef>
              <c:f>Barnaverndarnefndir!$C$309:$C$319</c:f>
              <c:numCache>
                <c:formatCode>0.0%</c:formatCode>
                <c:ptCount val="11"/>
                <c:pt idx="0">
                  <c:v>0.35499999999999998</c:v>
                </c:pt>
                <c:pt idx="1">
                  <c:v>0.42</c:v>
                </c:pt>
                <c:pt idx="2">
                  <c:v>4.8000000000000001E-2</c:v>
                </c:pt>
                <c:pt idx="3">
                  <c:v>2.1000000000000001E-2</c:v>
                </c:pt>
                <c:pt idx="4">
                  <c:v>8.5999999999999993E-2</c:v>
                </c:pt>
                <c:pt idx="5">
                  <c:v>1.4E-2</c:v>
                </c:pt>
                <c:pt idx="6">
                  <c:v>3.5000000000000003E-2</c:v>
                </c:pt>
                <c:pt idx="7">
                  <c:v>1E-3</c:v>
                </c:pt>
                <c:pt idx="8">
                  <c:v>0.01</c:v>
                </c:pt>
                <c:pt idx="9">
                  <c:v>0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7-471B-8022-3212FE77F326}"/>
            </c:ext>
          </c:extLst>
        </c:ser>
        <c:ser>
          <c:idx val="2"/>
          <c:order val="2"/>
          <c:tx>
            <c:strRef>
              <c:f>Barnaverndarnefndir!$D$308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Barnaverndarnefndir!$A$309:$A$319</c:f>
              <c:strCache>
                <c:ptCount val="11"/>
                <c:pt idx="0">
                  <c:v>Hjá kynforeldrum</c:v>
                </c:pt>
                <c:pt idx="1">
                  <c:v>Hjá móður</c:v>
                </c:pt>
                <c:pt idx="2">
                  <c:v>Hjá föður</c:v>
                </c:pt>
                <c:pt idx="3">
                  <c:v>Til skiptis hjá móður/föður</c:v>
                </c:pt>
                <c:pt idx="4">
                  <c:v>Hjá móður og stjúpforeldri</c:v>
                </c:pt>
                <c:pt idx="5">
                  <c:v>Hjá föður og stjúpforeldri</c:v>
                </c:pt>
                <c:pt idx="6">
                  <c:v>Hjá fósturforeldrum</c:v>
                </c:pt>
                <c:pt idx="7">
                  <c:v>Hjá kjörforeldrum</c:v>
                </c:pt>
                <c:pt idx="8">
                  <c:v>Hjá ættingjum</c:v>
                </c:pt>
                <c:pt idx="9">
                  <c:v>Á stofnun</c:v>
                </c:pt>
                <c:pt idx="10">
                  <c:v>Annars staðar</c:v>
                </c:pt>
              </c:strCache>
            </c:strRef>
          </c:cat>
          <c:val>
            <c:numRef>
              <c:f>Barnaverndarnefndir!$D$309:$D$319</c:f>
              <c:numCache>
                <c:formatCode>0.0%</c:formatCode>
                <c:ptCount val="11"/>
                <c:pt idx="0">
                  <c:v>0.375</c:v>
                </c:pt>
                <c:pt idx="1">
                  <c:v>0.373</c:v>
                </c:pt>
                <c:pt idx="2">
                  <c:v>4.4999999999999998E-2</c:v>
                </c:pt>
                <c:pt idx="3">
                  <c:v>4.3999999999999997E-2</c:v>
                </c:pt>
                <c:pt idx="4">
                  <c:v>9.6000000000000002E-2</c:v>
                </c:pt>
                <c:pt idx="5">
                  <c:v>0.02</c:v>
                </c:pt>
                <c:pt idx="6">
                  <c:v>2.9000000000000001E-2</c:v>
                </c:pt>
                <c:pt idx="7">
                  <c:v>0</c:v>
                </c:pt>
                <c:pt idx="8">
                  <c:v>1.2E-2</c:v>
                </c:pt>
                <c:pt idx="9">
                  <c:v>3.0000000000000001E-3</c:v>
                </c:pt>
                <c:pt idx="1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7-471B-8022-3212FE77F326}"/>
            </c:ext>
          </c:extLst>
        </c:ser>
        <c:ser>
          <c:idx val="3"/>
          <c:order val="3"/>
          <c:tx>
            <c:strRef>
              <c:f>Barnaverndarnefndir!$E$308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Barnaverndarnefndir!$A$309:$A$319</c:f>
              <c:strCache>
                <c:ptCount val="11"/>
                <c:pt idx="0">
                  <c:v>Hjá kynforeldrum</c:v>
                </c:pt>
                <c:pt idx="1">
                  <c:v>Hjá móður</c:v>
                </c:pt>
                <c:pt idx="2">
                  <c:v>Hjá föður</c:v>
                </c:pt>
                <c:pt idx="3">
                  <c:v>Til skiptis hjá móður/föður</c:v>
                </c:pt>
                <c:pt idx="4">
                  <c:v>Hjá móður og stjúpforeldri</c:v>
                </c:pt>
                <c:pt idx="5">
                  <c:v>Hjá föður og stjúpforeldri</c:v>
                </c:pt>
                <c:pt idx="6">
                  <c:v>Hjá fósturforeldrum</c:v>
                </c:pt>
                <c:pt idx="7">
                  <c:v>Hjá kjörforeldrum</c:v>
                </c:pt>
                <c:pt idx="8">
                  <c:v>Hjá ættingjum</c:v>
                </c:pt>
                <c:pt idx="9">
                  <c:v>Á stofnun</c:v>
                </c:pt>
                <c:pt idx="10">
                  <c:v>Annars staðar</c:v>
                </c:pt>
              </c:strCache>
            </c:strRef>
          </c:cat>
          <c:val>
            <c:numRef>
              <c:f>Barnaverndarnefndir!$E$309:$E$319</c:f>
              <c:numCache>
                <c:formatCode>0.0%</c:formatCode>
                <c:ptCount val="11"/>
                <c:pt idx="0">
                  <c:v>0.39500000000000002</c:v>
                </c:pt>
                <c:pt idx="1">
                  <c:v>0.34799999999999998</c:v>
                </c:pt>
                <c:pt idx="2">
                  <c:v>9.6000000000000002E-2</c:v>
                </c:pt>
                <c:pt idx="3">
                  <c:v>4.4999999999999998E-2</c:v>
                </c:pt>
                <c:pt idx="4">
                  <c:v>0.02</c:v>
                </c:pt>
                <c:pt idx="5">
                  <c:v>4.8000000000000001E-2</c:v>
                </c:pt>
                <c:pt idx="6">
                  <c:v>1.4E-2</c:v>
                </c:pt>
                <c:pt idx="7">
                  <c:v>2.5000000000000001E-2</c:v>
                </c:pt>
                <c:pt idx="8">
                  <c:v>0</c:v>
                </c:pt>
                <c:pt idx="9">
                  <c:v>4.0000000000000001E-3</c:v>
                </c:pt>
                <c:pt idx="1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17-471B-8022-3212FE77F326}"/>
            </c:ext>
          </c:extLst>
        </c:ser>
        <c:ser>
          <c:idx val="4"/>
          <c:order val="4"/>
          <c:tx>
            <c:strRef>
              <c:f>Barnaverndarnefndir!$F$308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Barnaverndarnefndir!$A$309:$A$319</c:f>
              <c:strCache>
                <c:ptCount val="11"/>
                <c:pt idx="0">
                  <c:v>Hjá kynforeldrum</c:v>
                </c:pt>
                <c:pt idx="1">
                  <c:v>Hjá móður</c:v>
                </c:pt>
                <c:pt idx="2">
                  <c:v>Hjá föður</c:v>
                </c:pt>
                <c:pt idx="3">
                  <c:v>Til skiptis hjá móður/föður</c:v>
                </c:pt>
                <c:pt idx="4">
                  <c:v>Hjá móður og stjúpforeldri</c:v>
                </c:pt>
                <c:pt idx="5">
                  <c:v>Hjá föður og stjúpforeldri</c:v>
                </c:pt>
                <c:pt idx="6">
                  <c:v>Hjá fósturforeldrum</c:v>
                </c:pt>
                <c:pt idx="7">
                  <c:v>Hjá kjörforeldrum</c:v>
                </c:pt>
                <c:pt idx="8">
                  <c:v>Hjá ættingjum</c:v>
                </c:pt>
                <c:pt idx="9">
                  <c:v>Á stofnun</c:v>
                </c:pt>
                <c:pt idx="10">
                  <c:v>Annars staðar</c:v>
                </c:pt>
              </c:strCache>
            </c:strRef>
          </c:cat>
          <c:val>
            <c:numRef>
              <c:f>Barnaverndarnefndir!$F$309:$F$319</c:f>
              <c:numCache>
                <c:formatCode>0.0%</c:formatCode>
                <c:ptCount val="11"/>
                <c:pt idx="0">
                  <c:v>0.38800000000000001</c:v>
                </c:pt>
                <c:pt idx="1">
                  <c:v>0.35</c:v>
                </c:pt>
                <c:pt idx="2">
                  <c:v>4.2999999999999997E-2</c:v>
                </c:pt>
                <c:pt idx="3">
                  <c:v>4.7E-2</c:v>
                </c:pt>
                <c:pt idx="4">
                  <c:v>8.8999999999999996E-2</c:v>
                </c:pt>
                <c:pt idx="5">
                  <c:v>1.7999999999999999E-2</c:v>
                </c:pt>
                <c:pt idx="6">
                  <c:v>2.5000000000000001E-2</c:v>
                </c:pt>
                <c:pt idx="7">
                  <c:v>0</c:v>
                </c:pt>
                <c:pt idx="8">
                  <c:v>1.2E-2</c:v>
                </c:pt>
                <c:pt idx="9">
                  <c:v>2E-3</c:v>
                </c:pt>
                <c:pt idx="10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7-471B-8022-3212FE77F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7508160"/>
        <c:axId val="897557032"/>
      </c:barChart>
      <c:catAx>
        <c:axId val="89750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557032"/>
        <c:crosses val="autoZero"/>
        <c:auto val="1"/>
        <c:lblAlgn val="ctr"/>
        <c:lblOffset val="100"/>
        <c:noMultiLvlLbl val="0"/>
      </c:catAx>
      <c:valAx>
        <c:axId val="897557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508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BVN!$A$66</c:f>
              <c:strCache>
                <c:ptCount val="1"/>
                <c:pt idx="0">
                  <c:v>Úrræði án töku barns af heimili (fjöldi barna)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BVN!$B$65:$F$65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BVN!$B$66:$F$66</c:f>
              <c:numCache>
                <c:formatCode>#,##0</c:formatCode>
                <c:ptCount val="5"/>
                <c:pt idx="0">
                  <c:v>1809</c:v>
                </c:pt>
                <c:pt idx="1">
                  <c:v>1696</c:v>
                </c:pt>
                <c:pt idx="2">
                  <c:v>1873</c:v>
                </c:pt>
                <c:pt idx="3">
                  <c:v>1796</c:v>
                </c:pt>
                <c:pt idx="4">
                  <c:v>2060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BD-4CA8-A577-FAA74B6E6C9C}"/>
            </c:ext>
          </c:extLst>
        </c:ser>
        <c:ser>
          <c:idx val="1"/>
          <c:order val="1"/>
          <c:tx>
            <c:strRef>
              <c:f>BVN!$A$67</c:f>
              <c:strCache>
                <c:ptCount val="1"/>
                <c:pt idx="0">
                  <c:v>Úrræði utan heimilis (fjöldi barna/sama barn getur verið tvítalið sé það vistað á mismunandi lagagrundvelli)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BVN!$B$65:$F$65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BVN!$B$67:$F$67</c:f>
              <c:numCache>
                <c:formatCode>#,##0</c:formatCode>
                <c:ptCount val="5"/>
                <c:pt idx="0">
                  <c:v>403</c:v>
                </c:pt>
                <c:pt idx="1">
                  <c:v>402</c:v>
                </c:pt>
                <c:pt idx="2">
                  <c:v>441</c:v>
                </c:pt>
                <c:pt idx="3">
                  <c:v>427</c:v>
                </c:pt>
                <c:pt idx="4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D-4CA8-A577-FAA74B6E6C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8701160"/>
        <c:axId val="308699984"/>
      </c:lineChart>
      <c:catAx>
        <c:axId val="30870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699984"/>
        <c:crosses val="autoZero"/>
        <c:auto val="1"/>
        <c:lblAlgn val="ctr"/>
        <c:lblOffset val="100"/>
        <c:noMultiLvlLbl val="0"/>
      </c:catAx>
      <c:valAx>
        <c:axId val="3086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0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BVN!$B$82</c:f>
              <c:strCache>
                <c:ptCount val="1"/>
                <c:pt idx="0">
                  <c:v>Barni og foreldrum leiðbeint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BVN!$A$83:$A$87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BVN!$B$83:$B$87</c:f>
              <c:numCache>
                <c:formatCode>#,##0</c:formatCode>
                <c:ptCount val="5"/>
                <c:pt idx="0">
                  <c:v>1134</c:v>
                </c:pt>
                <c:pt idx="1">
                  <c:v>1248</c:v>
                </c:pt>
                <c:pt idx="2">
                  <c:v>1382</c:v>
                </c:pt>
                <c:pt idx="3">
                  <c:v>1304</c:v>
                </c:pt>
                <c:pt idx="4">
                  <c:v>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BC-409B-8CF1-D528A4C5DB1E}"/>
            </c:ext>
          </c:extLst>
        </c:ser>
        <c:ser>
          <c:idx val="1"/>
          <c:order val="1"/>
          <c:tx>
            <c:strRef>
              <c:f>BVN!$C$82</c:f>
              <c:strCache>
                <c:ptCount val="1"/>
                <c:pt idx="0">
                  <c:v>Tilsjónarm. persónul ráðgj. eða stuðningsfjölskylda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BVN!$A$83:$A$87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BVN!$C$83:$C$87</c:f>
              <c:numCache>
                <c:formatCode>#,##0</c:formatCode>
                <c:ptCount val="5"/>
                <c:pt idx="0">
                  <c:v>599</c:v>
                </c:pt>
                <c:pt idx="1">
                  <c:v>552</c:v>
                </c:pt>
                <c:pt idx="2">
                  <c:v>560</c:v>
                </c:pt>
                <c:pt idx="3">
                  <c:v>480</c:v>
                </c:pt>
                <c:pt idx="4">
                  <c:v>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BC-409B-8CF1-D528A4C5DB1E}"/>
            </c:ext>
          </c:extLst>
        </c:ser>
        <c:ser>
          <c:idx val="2"/>
          <c:order val="2"/>
          <c:tx>
            <c:strRef>
              <c:f>BVN!$D$82</c:f>
              <c:strCache>
                <c:ptCount val="1"/>
                <c:pt idx="0">
                  <c:v>Foreldrar/þunguð kona aðstoðuð við að leita sér meðferðar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BVN!$A$83:$A$87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BVN!$D$83:$D$87</c:f>
              <c:numCache>
                <c:formatCode>#,##0</c:formatCode>
                <c:ptCount val="5"/>
                <c:pt idx="0">
                  <c:v>295</c:v>
                </c:pt>
                <c:pt idx="1">
                  <c:v>294</c:v>
                </c:pt>
                <c:pt idx="2">
                  <c:v>339</c:v>
                </c:pt>
                <c:pt idx="3">
                  <c:v>422</c:v>
                </c:pt>
                <c:pt idx="4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BC-409B-8CF1-D528A4C5DB1E}"/>
            </c:ext>
          </c:extLst>
        </c:ser>
        <c:ser>
          <c:idx val="3"/>
          <c:order val="3"/>
          <c:tx>
            <c:strRef>
              <c:f>BVN!$E$82</c:f>
              <c:strCache>
                <c:ptCount val="1"/>
                <c:pt idx="0">
                  <c:v>Barni útvegaður viðeigandi stuðningur þar með talið Barnahús, MST, sumardvöl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BVN!$A$83:$A$87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BVN!$E$83:$E$87</c:f>
              <c:numCache>
                <c:formatCode>#,##0</c:formatCode>
                <c:ptCount val="5"/>
                <c:pt idx="0">
                  <c:v>668</c:v>
                </c:pt>
                <c:pt idx="1">
                  <c:v>584</c:v>
                </c:pt>
                <c:pt idx="2">
                  <c:v>668</c:v>
                </c:pt>
                <c:pt idx="3">
                  <c:v>535</c:v>
                </c:pt>
                <c:pt idx="4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BC-409B-8CF1-D528A4C5DB1E}"/>
            </c:ext>
          </c:extLst>
        </c:ser>
        <c:ser>
          <c:idx val="4"/>
          <c:order val="4"/>
          <c:tx>
            <c:strRef>
              <c:f>BVN!$F$82</c:f>
              <c:strCache>
                <c:ptCount val="1"/>
                <c:pt idx="0">
                  <c:v>Önnur aðstoð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BVN!$A$83:$A$87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BVN!$F$83:$F$87</c:f>
              <c:numCache>
                <c:formatCode>#,##0</c:formatCode>
                <c:ptCount val="5"/>
                <c:pt idx="0">
                  <c:v>306</c:v>
                </c:pt>
                <c:pt idx="1">
                  <c:v>320</c:v>
                </c:pt>
                <c:pt idx="2">
                  <c:v>283</c:v>
                </c:pt>
                <c:pt idx="3">
                  <c:v>391</c:v>
                </c:pt>
                <c:pt idx="4">
                  <c:v>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BC-409B-8CF1-D528A4C5DB1E}"/>
            </c:ext>
          </c:extLst>
        </c:ser>
        <c:ser>
          <c:idx val="5"/>
          <c:order val="5"/>
          <c:tx>
            <c:strRef>
              <c:f>BVN!$G$82</c:f>
              <c:strCache>
                <c:ptCount val="1"/>
                <c:pt idx="0">
                  <c:v>Samtals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BVN!$A$83:$A$87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BVN!$G$83:$G$87</c:f>
              <c:numCache>
                <c:formatCode>#,##0</c:formatCode>
                <c:ptCount val="5"/>
                <c:pt idx="0">
                  <c:v>3002</c:v>
                </c:pt>
                <c:pt idx="1">
                  <c:v>2998</c:v>
                </c:pt>
                <c:pt idx="2">
                  <c:v>3232</c:v>
                </c:pt>
                <c:pt idx="3">
                  <c:v>3132</c:v>
                </c:pt>
                <c:pt idx="4">
                  <c:v>3685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BC-409B-8CF1-D528A4C5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702336"/>
        <c:axId val="308696848"/>
      </c:lineChart>
      <c:catAx>
        <c:axId val="3087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696848"/>
        <c:crosses val="autoZero"/>
        <c:auto val="1"/>
        <c:lblAlgn val="ctr"/>
        <c:lblOffset val="100"/>
        <c:noMultiLvlLbl val="0"/>
      </c:catAx>
      <c:valAx>
        <c:axId val="3086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02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bvn!$C$127</c:f>
              <c:strCache>
                <c:ptCount val="1"/>
                <c:pt idx="0">
                  <c:v>Fjöldi einstaklinga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bvn!$B$128:$B$132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bvn!$C$128:$C$132</c:f>
              <c:numCache>
                <c:formatCode>General</c:formatCode>
                <c:ptCount val="5"/>
                <c:pt idx="0">
                  <c:v>332</c:v>
                </c:pt>
                <c:pt idx="1">
                  <c:v>368</c:v>
                </c:pt>
                <c:pt idx="2">
                  <c:v>390</c:v>
                </c:pt>
                <c:pt idx="3">
                  <c:v>401</c:v>
                </c:pt>
                <c:pt idx="4">
                  <c:v>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4F-405B-A5A1-B0D3D9D42463}"/>
            </c:ext>
          </c:extLst>
        </c:ser>
        <c:ser>
          <c:idx val="1"/>
          <c:order val="1"/>
          <c:tx>
            <c:strRef>
              <c:f>bvn!$D$127</c:f>
              <c:strCache>
                <c:ptCount val="1"/>
                <c:pt idx="0">
                  <c:v>Varanlegt fóstur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bvn!$B$128:$B$132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bvn!$D$128:$D$132</c:f>
              <c:numCache>
                <c:formatCode>General</c:formatCode>
                <c:ptCount val="5"/>
                <c:pt idx="0">
                  <c:v>211</c:v>
                </c:pt>
                <c:pt idx="1">
                  <c:v>235</c:v>
                </c:pt>
                <c:pt idx="2">
                  <c:v>257</c:v>
                </c:pt>
                <c:pt idx="3">
                  <c:v>256</c:v>
                </c:pt>
                <c:pt idx="4">
                  <c:v>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4F-405B-A5A1-B0D3D9D42463}"/>
            </c:ext>
          </c:extLst>
        </c:ser>
        <c:ser>
          <c:idx val="2"/>
          <c:order val="2"/>
          <c:tx>
            <c:strRef>
              <c:f>bvn!$E$127</c:f>
              <c:strCache>
                <c:ptCount val="1"/>
                <c:pt idx="0">
                  <c:v>Tímabundið fóstur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bvn!$B$128:$B$132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bvn!$E$128:$E$132</c:f>
              <c:numCache>
                <c:formatCode>General</c:formatCode>
                <c:ptCount val="5"/>
                <c:pt idx="0">
                  <c:v>124</c:v>
                </c:pt>
                <c:pt idx="1">
                  <c:v>116</c:v>
                </c:pt>
                <c:pt idx="2">
                  <c:v>120</c:v>
                </c:pt>
                <c:pt idx="3">
                  <c:v>134</c:v>
                </c:pt>
                <c:pt idx="4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4F-405B-A5A1-B0D3D9D42463}"/>
            </c:ext>
          </c:extLst>
        </c:ser>
        <c:ser>
          <c:idx val="3"/>
          <c:order val="3"/>
          <c:tx>
            <c:strRef>
              <c:f>bvn!$F$127</c:f>
              <c:strCache>
                <c:ptCount val="1"/>
                <c:pt idx="0">
                  <c:v>Stykt fóstur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bvn!$B$128:$B$132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bvn!$F$128:$F$132</c:f>
              <c:numCache>
                <c:formatCode>General</c:formatCode>
                <c:ptCount val="5"/>
                <c:pt idx="0">
                  <c:v>22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4F-405B-A5A1-B0D3D9D424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02059784"/>
        <c:axId val="802061096"/>
      </c:lineChart>
      <c:catAx>
        <c:axId val="80205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061096"/>
        <c:crosses val="autoZero"/>
        <c:auto val="1"/>
        <c:lblAlgn val="ctr"/>
        <c:lblOffset val="100"/>
        <c:noMultiLvlLbl val="0"/>
      </c:catAx>
      <c:valAx>
        <c:axId val="80206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05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bvn!$B$140</c:f>
              <c:strCache>
                <c:ptCount val="1"/>
                <c:pt idx="0">
                  <c:v>Varanlegt fóstur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bvn!$C$139:$G$139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bvn!$C$140:$G$140</c:f>
              <c:numCache>
                <c:formatCode>General</c:formatCode>
                <c:ptCount val="5"/>
                <c:pt idx="0">
                  <c:v>10</c:v>
                </c:pt>
                <c:pt idx="1">
                  <c:v>21</c:v>
                </c:pt>
                <c:pt idx="2">
                  <c:v>21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4-42C9-8BD7-E40E44A97C0C}"/>
            </c:ext>
          </c:extLst>
        </c:ser>
        <c:ser>
          <c:idx val="1"/>
          <c:order val="1"/>
          <c:tx>
            <c:strRef>
              <c:f>bvn!$B$141</c:f>
              <c:strCache>
                <c:ptCount val="1"/>
                <c:pt idx="0">
                  <c:v>Tímabundið fóstur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bvn!$C$139:$G$139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bvn!$C$141:$G$141</c:f>
              <c:numCache>
                <c:formatCode>General</c:formatCode>
                <c:ptCount val="5"/>
                <c:pt idx="0">
                  <c:v>83</c:v>
                </c:pt>
                <c:pt idx="1">
                  <c:v>76</c:v>
                </c:pt>
                <c:pt idx="2">
                  <c:v>75</c:v>
                </c:pt>
                <c:pt idx="3">
                  <c:v>83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4-42C9-8BD7-E40E44A97C0C}"/>
            </c:ext>
          </c:extLst>
        </c:ser>
        <c:ser>
          <c:idx val="2"/>
          <c:order val="2"/>
          <c:tx>
            <c:strRef>
              <c:f>bvn!$B$142</c:f>
              <c:strCache>
                <c:ptCount val="1"/>
                <c:pt idx="0">
                  <c:v>Styrkt fóstur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bvn!$C$139:$G$139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bvn!$C$142:$G$142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4-42C9-8BD7-E40E44A97C0C}"/>
            </c:ext>
          </c:extLst>
        </c:ser>
        <c:ser>
          <c:idx val="3"/>
          <c:order val="3"/>
          <c:tx>
            <c:strRef>
              <c:f>bvn!$B$143</c:f>
              <c:strCache>
                <c:ptCount val="1"/>
                <c:pt idx="0">
                  <c:v>Tímabundnu fóstri breytt í varanlegt fóstur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bvn!$C$139:$G$139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bvn!$C$143:$G$143</c:f>
              <c:numCache>
                <c:formatCode>General</c:formatCode>
                <c:ptCount val="5"/>
                <c:pt idx="0">
                  <c:v>33</c:v>
                </c:pt>
                <c:pt idx="1">
                  <c:v>26</c:v>
                </c:pt>
                <c:pt idx="2">
                  <c:v>24</c:v>
                </c:pt>
                <c:pt idx="3">
                  <c:v>16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4-42C9-8BD7-E40E44A97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364984"/>
        <c:axId val="566358424"/>
      </c:lineChart>
      <c:catAx>
        <c:axId val="56636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358424"/>
        <c:crosses val="autoZero"/>
        <c:auto val="1"/>
        <c:lblAlgn val="ctr"/>
        <c:lblOffset val="100"/>
        <c:noMultiLvlLbl val="0"/>
      </c:catAx>
      <c:valAx>
        <c:axId val="56635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364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31264474293655E-2"/>
          <c:y val="3.3950617283950615E-2"/>
          <c:w val="0.94286089238845139"/>
          <c:h val="0.82384757460872948"/>
        </c:manualLayout>
      </c:layout>
      <c:lineChart>
        <c:grouping val="standard"/>
        <c:varyColors val="0"/>
        <c:ser>
          <c:idx val="0"/>
          <c:order val="0"/>
          <c:tx>
            <c:strRef>
              <c:f>Sheet1!$BF$5</c:f>
              <c:strCache>
                <c:ptCount val="1"/>
                <c:pt idx="0">
                  <c:v>Heildarfjöldi fjölskyldna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Sheet1!$BG$4:$BK$4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Sheet1!$BG$5:$BK$5</c:f>
              <c:numCache>
                <c:formatCode>General</c:formatCode>
                <c:ptCount val="5"/>
                <c:pt idx="0">
                  <c:v>25</c:v>
                </c:pt>
                <c:pt idx="1">
                  <c:v>18</c:v>
                </c:pt>
                <c:pt idx="2">
                  <c:v>24</c:v>
                </c:pt>
                <c:pt idx="3">
                  <c:v>19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D2-4F5A-A569-EAD8098973CD}"/>
            </c:ext>
          </c:extLst>
        </c:ser>
        <c:ser>
          <c:idx val="1"/>
          <c:order val="1"/>
          <c:tx>
            <c:strRef>
              <c:f>Sheet1!$BF$6</c:f>
              <c:strCache>
                <c:ptCount val="1"/>
                <c:pt idx="0">
                  <c:v>Heildarfjöldi barna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Sheet1!$BG$4:$BK$4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Sheet1!$BG$6:$BK$6</c:f>
              <c:numCache>
                <c:formatCode>General</c:formatCode>
                <c:ptCount val="5"/>
                <c:pt idx="0">
                  <c:v>34</c:v>
                </c:pt>
                <c:pt idx="1">
                  <c:v>33</c:v>
                </c:pt>
                <c:pt idx="2">
                  <c:v>32</c:v>
                </c:pt>
                <c:pt idx="3">
                  <c:v>27</c:v>
                </c:pt>
                <c:pt idx="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D2-4F5A-A569-EAD8098973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06324320"/>
        <c:axId val="806332192"/>
      </c:lineChart>
      <c:catAx>
        <c:axId val="8063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332192"/>
        <c:crosses val="autoZero"/>
        <c:auto val="1"/>
        <c:lblAlgn val="ctr"/>
        <c:lblOffset val="100"/>
        <c:noMultiLvlLbl val="0"/>
      </c:catAx>
      <c:valAx>
        <c:axId val="80633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32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D259-39C2-4EDA-8881-B684A4A03449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8DF0-89AE-4415-BCB0-03A5F8F7DDC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735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355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336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92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074D-249C-46E6-A526-2010CE8FA01B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0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95B4-AFA6-42A7-803A-2768D08DA8D2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7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E2348-10C9-484C-92CA-589ADDE269CB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F6B2-CAE7-4A31-99B8-3E3EBF427E15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2FDF-4D55-494B-BC8B-B11FF38C7E31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8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7CE3-3AFE-4D0D-9BDC-665D2DBD6E52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5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72D4-3283-499E-A438-71B524FE86DF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1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F94D-93C8-4FD0-9917-79769A8343E7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58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50FD-EC4C-4E4E-8ACD-39912F1B7221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C9693-BD89-43F5-BBD2-972E41CE115D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8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BAC6-CB91-4737-B838-1854CF295E69}" type="slidenum">
              <a:rPr lang="en-US" alt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6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406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043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737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11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073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959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15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04B3-4EAF-4129-A901-1A8EC1300BB2}" type="datetimeFigureOut">
              <a:rPr lang="is-IS" smtClean="0"/>
              <a:t>4.2.2020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7921-C59B-4B55-9C0E-7D98209304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97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 smtClean="0"/>
              <a:t>Click to edit Master text styles</a:t>
            </a:r>
          </a:p>
          <a:p>
            <a:pPr lvl="1"/>
            <a:r>
              <a:rPr lang="en-US" altLang="is-IS" smtClean="0"/>
              <a:t>Second level</a:t>
            </a:r>
          </a:p>
          <a:p>
            <a:pPr lvl="2"/>
            <a:r>
              <a:rPr lang="en-US" altLang="is-IS" smtClean="0"/>
              <a:t>Third level</a:t>
            </a:r>
          </a:p>
          <a:p>
            <a:pPr lvl="3"/>
            <a:r>
              <a:rPr lang="en-US" altLang="is-IS" smtClean="0"/>
              <a:t>Fourth level</a:t>
            </a:r>
          </a:p>
          <a:p>
            <a:pPr lvl="4"/>
            <a:r>
              <a:rPr lang="en-US" alt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47E07-3D59-4036-B092-E73FA24D723B}" type="slidenum">
              <a:rPr lang="en-US" altLang="is-I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s-IS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6583364"/>
            <a:ext cx="9144000" cy="230832"/>
          </a:xfrm>
          <a:prstGeom prst="rect">
            <a:avLst/>
          </a:prstGeom>
          <a:solidFill>
            <a:srgbClr val="FFCC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s-IS" sz="900" smtClean="0">
                <a:solidFill>
                  <a:srgbClr val="808080"/>
                </a:solidFill>
              </a:rPr>
              <a:t>HÖFÐABORG  </a:t>
            </a:r>
            <a:r>
              <a:rPr lang="is-IS" sz="900" smtClean="0">
                <a:solidFill>
                  <a:srgbClr val="808080"/>
                </a:solidFill>
                <a:cs typeface="Times New Roman" pitchFamily="8" charset="0"/>
              </a:rPr>
              <a:t>·  BORGARTÚNI 21  ·  105 REYKJAVÍK  ·  www.bvs.is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867400" y="685801"/>
            <a:ext cx="2895600" cy="3000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s-IS" sz="1350" smtClean="0">
                <a:solidFill>
                  <a:srgbClr val="808080"/>
                </a:solidFill>
              </a:rPr>
              <a:t>B</a:t>
            </a:r>
            <a:r>
              <a:rPr lang="is-IS" sz="1200" smtClean="0">
                <a:solidFill>
                  <a:srgbClr val="808080"/>
                </a:solidFill>
              </a:rPr>
              <a:t>ARNAVERNDARSTOFA</a:t>
            </a:r>
            <a:endParaRPr lang="en-US" sz="1200" smtClean="0">
              <a:solidFill>
                <a:srgbClr val="808080"/>
              </a:solidFill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3657600" y="1066801"/>
            <a:ext cx="5486400" cy="18466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600" smtClean="0">
              <a:solidFill>
                <a:srgbClr val="000000"/>
              </a:solidFill>
            </a:endParaRPr>
          </a:p>
        </p:txBody>
      </p:sp>
      <p:pic>
        <p:nvPicPr>
          <p:cNvPr id="1034" name="Picture 12" descr="skjoldu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2"/>
            <a:ext cx="457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1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100">
          <a:solidFill>
            <a:schemeClr val="bg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800">
          <a:solidFill>
            <a:schemeClr val="bg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1500">
          <a:solidFill>
            <a:schemeClr val="bg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 sz="1500">
          <a:solidFill>
            <a:schemeClr val="bg2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500">
          <a:solidFill>
            <a:schemeClr val="bg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500">
          <a:solidFill>
            <a:schemeClr val="bg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500">
          <a:solidFill>
            <a:schemeClr val="bg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is-IS" sz="3000"/>
              <a:t> </a:t>
            </a:r>
            <a:r>
              <a:rPr lang="is-IS" altLang="is-IS" sz="2100"/>
              <a:t> </a:t>
            </a:r>
            <a:endParaRPr lang="en-US" altLang="is-IS" sz="21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endParaRPr lang="is-IS" altLang="is-IS" sz="2700" dirty="0"/>
          </a:p>
          <a:p>
            <a:pPr algn="ctr" eaLnBrk="1" hangingPunct="1">
              <a:buFontTx/>
              <a:buNone/>
            </a:pPr>
            <a:r>
              <a:rPr lang="is-IS" sz="4400" b="1" dirty="0"/>
              <a:t>Lykiltölur</a:t>
            </a:r>
            <a:r>
              <a:rPr lang="is-IS" sz="4000" b="1" dirty="0"/>
              <a:t> frá barnaverndarnefndum</a:t>
            </a:r>
            <a:endParaRPr lang="is-IS" altLang="is-IS" sz="4000" b="1" dirty="0"/>
          </a:p>
          <a:p>
            <a:pPr algn="ctr" eaLnBrk="1" hangingPunct="1">
              <a:buFontTx/>
              <a:buNone/>
            </a:pPr>
            <a:r>
              <a:rPr lang="is-IS" altLang="is-IS" sz="4000" b="1" smtClean="0"/>
              <a:t> </a:t>
            </a:r>
            <a:r>
              <a:rPr lang="is-IS" altLang="is-IS" sz="5400" b="1" smtClean="0">
                <a:solidFill>
                  <a:schemeClr val="tx1"/>
                </a:solidFill>
                <a:latin typeface="Garamond" panose="02020404030301010803" pitchFamily="18" charset="0"/>
              </a:rPr>
              <a:t>2018</a:t>
            </a:r>
            <a:endParaRPr lang="is-IS" altLang="is-IS" sz="5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hangingPunct="1">
              <a:buFontTx/>
              <a:buNone/>
            </a:pPr>
            <a:endParaRPr lang="is-IS" altLang="is-IS" sz="2700" dirty="0"/>
          </a:p>
          <a:p>
            <a:pPr algn="ctr" eaLnBrk="1" hangingPunct="1">
              <a:buFontTx/>
              <a:buNone/>
            </a:pPr>
            <a:endParaRPr lang="is-IS" altLang="is-IS" dirty="0" smtClean="0"/>
          </a:p>
          <a:p>
            <a:pPr algn="ctr" eaLnBrk="1" hangingPunct="1">
              <a:buFontTx/>
              <a:buNone/>
            </a:pPr>
            <a:endParaRPr lang="is-IS" altLang="is-IS" dirty="0" smtClean="0"/>
          </a:p>
        </p:txBody>
      </p:sp>
    </p:spTree>
    <p:extLst>
      <p:ext uri="{BB962C8B-B14F-4D97-AF65-F5344CB8AC3E}">
        <p14:creationId xmlns:p14="http://schemas.microsoft.com/office/powerpoint/2010/main" val="151565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2800" dirty="0" smtClean="0"/>
              <a:t>Fjöldi úrskurða og ýmsar ákvarðanir barnaverndarnefnda 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44740"/>
              </p:ext>
            </p:extLst>
          </p:nvPr>
        </p:nvGraphicFramePr>
        <p:xfrm>
          <a:off x="685801" y="1752600"/>
          <a:ext cx="7772398" cy="42686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4433377">
                  <a:extLst>
                    <a:ext uri="{9D8B030D-6E8A-4147-A177-3AD203B41FA5}">
                      <a16:colId xmlns:a16="http://schemas.microsoft.com/office/drawing/2014/main" val="3017449532"/>
                    </a:ext>
                  </a:extLst>
                </a:gridCol>
                <a:gridCol w="668426">
                  <a:extLst>
                    <a:ext uri="{9D8B030D-6E8A-4147-A177-3AD203B41FA5}">
                      <a16:colId xmlns:a16="http://schemas.microsoft.com/office/drawing/2014/main" val="2939810105"/>
                    </a:ext>
                  </a:extLst>
                </a:gridCol>
                <a:gridCol w="668426">
                  <a:extLst>
                    <a:ext uri="{9D8B030D-6E8A-4147-A177-3AD203B41FA5}">
                      <a16:colId xmlns:a16="http://schemas.microsoft.com/office/drawing/2014/main" val="355187435"/>
                    </a:ext>
                  </a:extLst>
                </a:gridCol>
                <a:gridCol w="668426">
                  <a:extLst>
                    <a:ext uri="{9D8B030D-6E8A-4147-A177-3AD203B41FA5}">
                      <a16:colId xmlns:a16="http://schemas.microsoft.com/office/drawing/2014/main" val="2907588858"/>
                    </a:ext>
                  </a:extLst>
                </a:gridCol>
                <a:gridCol w="668426">
                  <a:extLst>
                    <a:ext uri="{9D8B030D-6E8A-4147-A177-3AD203B41FA5}">
                      <a16:colId xmlns:a16="http://schemas.microsoft.com/office/drawing/2014/main" val="3729079178"/>
                    </a:ext>
                  </a:extLst>
                </a:gridCol>
                <a:gridCol w="665317">
                  <a:extLst>
                    <a:ext uri="{9D8B030D-6E8A-4147-A177-3AD203B41FA5}">
                      <a16:colId xmlns:a16="http://schemas.microsoft.com/office/drawing/2014/main" val="1201553314"/>
                    </a:ext>
                  </a:extLst>
                </a:gridCol>
              </a:tblGrid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2014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2015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2016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2017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effectLst/>
                        </a:rPr>
                        <a:t>2018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533661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u="sng" dirty="0">
                          <a:effectLst/>
                        </a:rPr>
                        <a:t>Úrskurðir barnaverndarnefnda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262971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Fjöldi barna þar sem úrskurðað var án töku barns af heimili (26. gr. bvl.)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7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9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398755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     Úrskurðir um eftirlit með heimili (26.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4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2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124867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     Fyrirmæli um aðbúnað barns, meðferð o.fl. (26.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2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4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801967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     Bann lagt við að farið væri með barn úr landi (26.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2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3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0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6798772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Börn vistuð utan heimilis (27. gr. bvl)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69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63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60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73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543662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     </a:t>
                      </a:r>
                      <a:r>
                        <a:rPr lang="is-IS" sz="1000" dirty="0" smtClean="0">
                          <a:effectLst/>
                        </a:rPr>
                        <a:t>Drengir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719784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     </a:t>
                      </a:r>
                      <a:r>
                        <a:rPr lang="is-IS" sz="1000" dirty="0" smtClean="0">
                          <a:effectLst/>
                        </a:rPr>
                        <a:t>Stúlkur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3444985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Fjöldi fjölskyldna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45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63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41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49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0486380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s-IS" sz="1000" u="sng" dirty="0">
                          <a:effectLst/>
                        </a:rPr>
                        <a:t>Ýmsar ákvarðanir barnaverndarnefnda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263787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Bvn. leitaði brottvikningar heimilismanns eða nálgunarbanns (37.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0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3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4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12177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Bvn. óskaði lögreglurannsóknar (20. gr. rglg. nr. 56/2004)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53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83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90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83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163033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Foreldrum veittur fjárstuðningur til að greiða lögmannsaðstoð (46.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98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118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154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142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6226653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Barni veittur fjárstuðningur til að greiða lögmannsaðstoð (46.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17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10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18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13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9815113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Bvn. greip til neyðarráðstöfunar (31.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54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68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62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80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353904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Barni skipaður talsmaður (46.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107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136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147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158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8126649"/>
                  </a:ext>
                </a:extLst>
              </a:tr>
              <a:tr h="237149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Dómstólar úrskurðuðu um vistun barns utan heimilis (28. gr. bvl.)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>
                          <a:effectLst/>
                        </a:rPr>
                        <a:t>11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>
                          <a:effectLst/>
                        </a:rPr>
                        <a:t>23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>
                          <a:effectLst/>
                        </a:rPr>
                        <a:t>29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>
                          <a:effectLst/>
                        </a:rPr>
                        <a:t>19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72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7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Fjöldi barna í fóstri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58239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64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Ráðstafanir í fóstur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2658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98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/>
              <a:t>Kröfur um sviptingu forsjár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3153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27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2800" dirty="0"/>
              <a:t>Fjöldi tilkynninga, fjöldi barna og </a:t>
            </a:r>
            <a:br>
              <a:rPr lang="is-IS" sz="2800" dirty="0"/>
            </a:br>
            <a:r>
              <a:rPr lang="is-IS" sz="2800" dirty="0"/>
              <a:t>ákvarðana um könnun máls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75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2000" dirty="0"/>
              <a:t>Fjöldi tilkynninga og fjöldi barna sem tilkynnt var um eftir kyni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622571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197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600" dirty="0"/>
              <a:t>Fjöldi </a:t>
            </a:r>
            <a:r>
              <a:rPr lang="is-IS" sz="3600" dirty="0" smtClean="0"/>
              <a:t>tilkynninga eftir landsvæði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305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600" dirty="0"/>
              <a:t>Ástæður tilkynninga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46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/>
              <a:t>Tilkynnendur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9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600" dirty="0"/>
              <a:t>Tilkynnendur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20048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75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600" dirty="0"/>
              <a:t>Fjöldi barnaverndarmála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22883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16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Niðurstaða</a:t>
            </a:r>
            <a:r>
              <a:rPr lang="en-GB" dirty="0" smtClean="0"/>
              <a:t> </a:t>
            </a:r>
            <a:r>
              <a:rPr lang="en-GB" dirty="0" err="1" smtClean="0"/>
              <a:t>könnunar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826088"/>
              </p:ext>
            </p:extLst>
          </p:nvPr>
        </p:nvGraphicFramePr>
        <p:xfrm>
          <a:off x="685800" y="1844823"/>
          <a:ext cx="7772401" cy="374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2893">
                  <a:extLst>
                    <a:ext uri="{9D8B030D-6E8A-4147-A177-3AD203B41FA5}">
                      <a16:colId xmlns:a16="http://schemas.microsoft.com/office/drawing/2014/main" val="1927569797"/>
                    </a:ext>
                  </a:extLst>
                </a:gridCol>
                <a:gridCol w="1097683">
                  <a:extLst>
                    <a:ext uri="{9D8B030D-6E8A-4147-A177-3AD203B41FA5}">
                      <a16:colId xmlns:a16="http://schemas.microsoft.com/office/drawing/2014/main" val="157417643"/>
                    </a:ext>
                  </a:extLst>
                </a:gridCol>
                <a:gridCol w="1105456">
                  <a:extLst>
                    <a:ext uri="{9D8B030D-6E8A-4147-A177-3AD203B41FA5}">
                      <a16:colId xmlns:a16="http://schemas.microsoft.com/office/drawing/2014/main" val="1278942369"/>
                    </a:ext>
                  </a:extLst>
                </a:gridCol>
                <a:gridCol w="1105456">
                  <a:extLst>
                    <a:ext uri="{9D8B030D-6E8A-4147-A177-3AD203B41FA5}">
                      <a16:colId xmlns:a16="http://schemas.microsoft.com/office/drawing/2014/main" val="620443364"/>
                    </a:ext>
                  </a:extLst>
                </a:gridCol>
                <a:gridCol w="1107011">
                  <a:extLst>
                    <a:ext uri="{9D8B030D-6E8A-4147-A177-3AD203B41FA5}">
                      <a16:colId xmlns:a16="http://schemas.microsoft.com/office/drawing/2014/main" val="19218343"/>
                    </a:ext>
                  </a:extLst>
                </a:gridCol>
                <a:gridCol w="1103902">
                  <a:extLst>
                    <a:ext uri="{9D8B030D-6E8A-4147-A177-3AD203B41FA5}">
                      <a16:colId xmlns:a16="http://schemas.microsoft.com/office/drawing/2014/main" val="3234664060"/>
                    </a:ext>
                  </a:extLst>
                </a:gridCol>
              </a:tblGrid>
              <a:tr h="534917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4625" algn="l"/>
                          <a:tab pos="3708400" algn="l"/>
                        </a:tabLst>
                      </a:pPr>
                      <a:r>
                        <a:rPr lang="is-I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2014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2015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2016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2017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 smtClean="0">
                          <a:effectLst/>
                        </a:rPr>
                        <a:t>2018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555412540"/>
                  </a:ext>
                </a:extLst>
              </a:tr>
              <a:tr h="1069833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4625" algn="l"/>
                          <a:tab pos="3708400" algn="l"/>
                        </a:tabLst>
                      </a:pPr>
                      <a:r>
                        <a:rPr lang="is-IS" sz="1200" dirty="0">
                          <a:effectLst/>
                        </a:rPr>
                        <a:t>Ekki talin þörf á ráðstöfunum/úrræðum á grundvelli barnav.laga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51,4%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52,5%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53,4%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57,7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147400770"/>
                  </a:ext>
                </a:extLst>
              </a:tr>
              <a:tr h="1069833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4625" algn="l"/>
                          <a:tab pos="3708400" algn="l"/>
                        </a:tabLst>
                      </a:pPr>
                      <a:r>
                        <a:rPr lang="is-IS" sz="1200">
                          <a:effectLst/>
                        </a:rPr>
                        <a:t>Þörf á ráðstöfunum/úrræðum á grundvelli barnaverndarlaga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42,4%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40,6%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36,5%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37,8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3640180978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4625" algn="l"/>
                          <a:tab pos="3708400" algn="l"/>
                        </a:tabLst>
                      </a:pPr>
                      <a:r>
                        <a:rPr lang="is-IS" sz="1200">
                          <a:effectLst/>
                        </a:rPr>
                        <a:t>Niðurstaða könnunar lá ekki fyrir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6,3%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6,9%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10,1%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4,5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912282607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4625" algn="l"/>
                          <a:tab pos="3708400" algn="l"/>
                        </a:tabLst>
                      </a:pPr>
                      <a:r>
                        <a:rPr lang="is-IS" sz="1200">
                          <a:effectLst/>
                        </a:rPr>
                        <a:t>Samtals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100,0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100,0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>
                          <a:effectLst/>
                        </a:rPr>
                        <a:t>100,0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>
                          <a:effectLst/>
                        </a:rPr>
                        <a:t>100,0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30237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4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2400" dirty="0"/>
              <a:t>Fjöldi starfsmanna, stöðugilda og fjöldi barnaverndarmála /1.000 börn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3173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47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s-IS" sz="3200" b="1" dirty="0" smtClean="0">
                <a:latin typeface="+mn-lt"/>
              </a:rPr>
              <a:t/>
            </a:r>
            <a:br>
              <a:rPr lang="is-IS" sz="3200" b="1" dirty="0" smtClean="0">
                <a:latin typeface="+mn-lt"/>
              </a:rPr>
            </a:br>
            <a:r>
              <a:rPr lang="is-IS" sz="3200" b="1" dirty="0" smtClean="0">
                <a:latin typeface="+mn-lt"/>
              </a:rPr>
              <a:t>Barnaverndarnefndir </a:t>
            </a:r>
            <a:r>
              <a:rPr lang="is-IS" sz="3200" b="1" dirty="0">
                <a:latin typeface="+mn-lt"/>
              </a:rPr>
              <a:t>á Íslandi árið </a:t>
            </a:r>
            <a:r>
              <a:rPr lang="is-IS" sz="3200" b="1" dirty="0" smtClean="0">
                <a:latin typeface="+mn-lt"/>
              </a:rPr>
              <a:t>2018</a:t>
            </a:r>
            <a:r>
              <a:rPr lang="is-IS" sz="3200" b="1" baseline="30000" dirty="0" smtClean="0">
                <a:latin typeface="+mn-lt"/>
              </a:rPr>
              <a:t>1</a:t>
            </a:r>
            <a:r>
              <a:rPr lang="is-IS" sz="3200" b="1" dirty="0" smtClean="0">
                <a:latin typeface="+mn-lt"/>
              </a:rPr>
              <a:t> </a:t>
            </a:r>
            <a:r>
              <a:rPr lang="is-IS" sz="3200" b="1" dirty="0">
                <a:latin typeface="+mn-lt"/>
                <a:ea typeface="Times New Roman"/>
              </a:rPr>
              <a:t/>
            </a:r>
            <a:br>
              <a:rPr lang="is-IS" sz="3200" b="1" dirty="0">
                <a:latin typeface="+mn-lt"/>
                <a:ea typeface="Times New Roman"/>
              </a:rPr>
            </a:br>
            <a:endParaRPr lang="is-IS" sz="32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380545"/>
              </p:ext>
            </p:extLst>
          </p:nvPr>
        </p:nvGraphicFramePr>
        <p:xfrm>
          <a:off x="457200" y="2172077"/>
          <a:ext cx="8229600" cy="400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3051">
                  <a:extLst>
                    <a:ext uri="{9D8B030D-6E8A-4147-A177-3AD203B41FA5}">
                      <a16:colId xmlns:a16="http://schemas.microsoft.com/office/drawing/2014/main" val="2635249143"/>
                    </a:ext>
                  </a:extLst>
                </a:gridCol>
                <a:gridCol w="2036672">
                  <a:extLst>
                    <a:ext uri="{9D8B030D-6E8A-4147-A177-3AD203B41FA5}">
                      <a16:colId xmlns:a16="http://schemas.microsoft.com/office/drawing/2014/main" val="2153124155"/>
                    </a:ext>
                  </a:extLst>
                </a:gridCol>
                <a:gridCol w="1040545">
                  <a:extLst>
                    <a:ext uri="{9D8B030D-6E8A-4147-A177-3AD203B41FA5}">
                      <a16:colId xmlns:a16="http://schemas.microsoft.com/office/drawing/2014/main" val="2294335491"/>
                    </a:ext>
                  </a:extLst>
                </a:gridCol>
                <a:gridCol w="446540">
                  <a:extLst>
                    <a:ext uri="{9D8B030D-6E8A-4147-A177-3AD203B41FA5}">
                      <a16:colId xmlns:a16="http://schemas.microsoft.com/office/drawing/2014/main" val="2124606681"/>
                    </a:ext>
                  </a:extLst>
                </a:gridCol>
                <a:gridCol w="447132">
                  <a:extLst>
                    <a:ext uri="{9D8B030D-6E8A-4147-A177-3AD203B41FA5}">
                      <a16:colId xmlns:a16="http://schemas.microsoft.com/office/drawing/2014/main" val="1048719065"/>
                    </a:ext>
                  </a:extLst>
                </a:gridCol>
                <a:gridCol w="447132">
                  <a:extLst>
                    <a:ext uri="{9D8B030D-6E8A-4147-A177-3AD203B41FA5}">
                      <a16:colId xmlns:a16="http://schemas.microsoft.com/office/drawing/2014/main" val="4025126423"/>
                    </a:ext>
                  </a:extLst>
                </a:gridCol>
                <a:gridCol w="447132">
                  <a:extLst>
                    <a:ext uri="{9D8B030D-6E8A-4147-A177-3AD203B41FA5}">
                      <a16:colId xmlns:a16="http://schemas.microsoft.com/office/drawing/2014/main" val="3655527154"/>
                    </a:ext>
                  </a:extLst>
                </a:gridCol>
                <a:gridCol w="447132">
                  <a:extLst>
                    <a:ext uri="{9D8B030D-6E8A-4147-A177-3AD203B41FA5}">
                      <a16:colId xmlns:a16="http://schemas.microsoft.com/office/drawing/2014/main" val="1879997674"/>
                    </a:ext>
                  </a:extLst>
                </a:gridCol>
                <a:gridCol w="447132">
                  <a:extLst>
                    <a:ext uri="{9D8B030D-6E8A-4147-A177-3AD203B41FA5}">
                      <a16:colId xmlns:a16="http://schemas.microsoft.com/office/drawing/2014/main" val="1241319569"/>
                    </a:ext>
                  </a:extLst>
                </a:gridCol>
                <a:gridCol w="447132">
                  <a:extLst>
                    <a:ext uri="{9D8B030D-6E8A-4147-A177-3AD203B41FA5}">
                      <a16:colId xmlns:a16="http://schemas.microsoft.com/office/drawing/2014/main" val="2098037605"/>
                    </a:ext>
                  </a:extLst>
                </a:gridCol>
              </a:tblGrid>
              <a:tr h="534782"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Nafn barnaverndarnefndar</a:t>
                      </a:r>
                      <a:endParaRPr lang="en-GB" sz="1100">
                        <a:effectLst/>
                      </a:endParaRPr>
                    </a:p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700">
                          <a:effectLst/>
                        </a:rPr>
                        <a:t>Heiti sveitarfélags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Félagsmálastjórar</a:t>
                      </a:r>
                      <a:r>
                        <a:rPr lang="is-IS" sz="700" baseline="300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 starfs–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manna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stöðu–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gilda</a:t>
                      </a:r>
                      <a:r>
                        <a:rPr lang="is-IS" sz="700" baseline="300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mála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 barna í umdæmi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 í umdæmi alls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Hlutfall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barna í umdæmi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mála/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1.000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börn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83" marR="8883" marT="8883" marB="0"/>
                </a:tc>
                <a:extLst>
                  <a:ext uri="{0D108BD9-81ED-4DB2-BD59-A6C34878D82A}">
                    <a16:rowId xmlns:a16="http://schemas.microsoft.com/office/drawing/2014/main" val="3116791569"/>
                  </a:ext>
                </a:extLst>
              </a:tr>
              <a:tr h="463714">
                <a:tc>
                  <a:txBody>
                    <a:bodyPr/>
                    <a:lstStyle/>
                    <a:p>
                      <a:pPr marR="29210" algn="just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Reykjavíkur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Reykjavík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Regína Ástvaldsdóttir er sviðsstjóri, Hákon Sigursteinsson er framkvæmdastjóri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/>
                      <a:r>
                        <a:rPr lang="is-IS" sz="800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/>
                      <a:r>
                        <a:rPr lang="is-IS" sz="800">
                          <a:effectLst/>
                          <a:latin typeface="Times New Roman" panose="02020603050405020304" pitchFamily="18" charset="0"/>
                        </a:rPr>
                        <a:t>40,6</a:t>
                      </a:r>
                      <a:r>
                        <a:rPr lang="is-IS" sz="800" baseline="3000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/>
                      <a:r>
                        <a:rPr lang="is-IS" sz="800">
                          <a:effectLst/>
                          <a:latin typeface="Times New Roman" panose="02020603050405020304" pitchFamily="18" charset="0"/>
                        </a:rPr>
                        <a:t>1.605</a:t>
                      </a:r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26.864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128.793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/>
                      <a:r>
                        <a:rPr lang="is-IS" sz="800"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170588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Fjölskyldunefnd Seltjarnarness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Seltjarnarneskaupstaður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Snorri Aðalsteinsson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1.067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4.664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538490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 Kópavogs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Kópavogur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Aðalsteinn Sigfússon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8.760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36.975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016242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Fjölskylduráð Garðabæjar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Garðabær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Bergljót Sigurbjörnsdóttir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4.078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16.299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014454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Hafnarfjarðar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Hafnarfjörður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Rannveig Einarsdóttir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7.372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29.799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738988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Reykjanesbæjar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Reykjanesbær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Hera Ósk Einarsdóttir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4.314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18.920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8656234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Félagsmálaráð Grindavíkur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Grindavík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Nökkvi Már Jónsson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3.427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292227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Fjölskyldu–og velferðarráð Suðurnesjabæjar og Voga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Suðurnesjabær og Vogar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Guðrún Björg Sigurðardóttir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4.766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7899265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Fjölskyldunefnd Mosfellsbæjar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Mosfellsbær og Kjósarhreppur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Unnur V. Ingólfsdóttir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3.050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11.701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746957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Akraneskaupstaðar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Akranes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Sveinborg L. Kristjánsd.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1.891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7.411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241106"/>
                  </a:ext>
                </a:extLst>
              </a:tr>
              <a:tr h="259988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Borgarfjarðar og Dala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Borgarbyggð, Skorradalshreppur, Dalabyggð og Hvalfjarðarsveit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Inga Vildís Bjarnadóttir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Ása Líndal Hinriksdóttir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1.125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5.176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006047"/>
                  </a:ext>
                </a:extLst>
              </a:tr>
              <a:tr h="259988">
                <a:tc>
                  <a:txBody>
                    <a:bodyPr/>
                    <a:lstStyle/>
                    <a:p>
                      <a:pPr marR="29210" algn="just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Félagsmála–og barnaverndarnefnd Snæfellinga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Snæfellsbær, Grundarfjarðarbær, Helgafellssveit, Stykkishólmur, Eyja– og Miklaholtshreppur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Sveinn Elínbergsson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3.920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453497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á norðanverðum Vestfjörðum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Ísafjarðarbær, Bolungarvíkurkaupstaður, og Súðavíkurhreppur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Margrét Geirsdóttir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1.103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4.957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3809641"/>
                  </a:ext>
                </a:extLst>
              </a:tr>
              <a:tr h="154571">
                <a:tc>
                  <a:txBody>
                    <a:bodyPr/>
                    <a:lstStyle/>
                    <a:p>
                      <a:pPr marR="2921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Vesturbyggðar og Tálknafjarðar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Vesturbyggð og Tálknafjörður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Arnheiður Jónsdóttir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1.256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64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0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Barnaverndarnefndir </a:t>
            </a:r>
            <a:r>
              <a:rPr lang="is-IS" sz="3600" b="1" dirty="0"/>
              <a:t>á Íslandi árið </a:t>
            </a:r>
            <a:r>
              <a:rPr lang="is-IS" sz="3600" b="1" dirty="0" smtClean="0"/>
              <a:t>2018(framhald</a:t>
            </a:r>
            <a:r>
              <a:rPr lang="is-IS" sz="3600" b="1" dirty="0"/>
              <a:t>)</a:t>
            </a:r>
            <a:r>
              <a:rPr lang="is-IS" b="1" dirty="0"/>
              <a:t/>
            </a:r>
            <a:br>
              <a:rPr lang="is-IS" b="1" dirty="0"/>
            </a:br>
            <a:endParaRPr lang="is-I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64286"/>
              </p:ext>
            </p:extLst>
          </p:nvPr>
        </p:nvGraphicFramePr>
        <p:xfrm>
          <a:off x="490766" y="1600200"/>
          <a:ext cx="8163184" cy="5259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974">
                  <a:extLst>
                    <a:ext uri="{9D8B030D-6E8A-4147-A177-3AD203B41FA5}">
                      <a16:colId xmlns:a16="http://schemas.microsoft.com/office/drawing/2014/main" val="3629617900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2999090089"/>
                    </a:ext>
                  </a:extLst>
                </a:gridCol>
                <a:gridCol w="2002488">
                  <a:extLst>
                    <a:ext uri="{9D8B030D-6E8A-4147-A177-3AD203B41FA5}">
                      <a16:colId xmlns:a16="http://schemas.microsoft.com/office/drawing/2014/main" val="2243177661"/>
                    </a:ext>
                  </a:extLst>
                </a:gridCol>
                <a:gridCol w="1064206">
                  <a:extLst>
                    <a:ext uri="{9D8B030D-6E8A-4147-A177-3AD203B41FA5}">
                      <a16:colId xmlns:a16="http://schemas.microsoft.com/office/drawing/2014/main" val="3418812692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3543576466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1315311633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3366429017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616488739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1808818859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1729484748"/>
                    </a:ext>
                  </a:extLst>
                </a:gridCol>
                <a:gridCol w="437513">
                  <a:extLst>
                    <a:ext uri="{9D8B030D-6E8A-4147-A177-3AD203B41FA5}">
                      <a16:colId xmlns:a16="http://schemas.microsoft.com/office/drawing/2014/main" val="754254218"/>
                    </a:ext>
                  </a:extLst>
                </a:gridCol>
              </a:tblGrid>
              <a:tr h="532656">
                <a:tc gridSpan="2"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Nafn barnaverndarnefndar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700">
                          <a:effectLst/>
                        </a:rPr>
                        <a:t>Heiti sveitarfélags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 dirty="0">
                          <a:effectLst/>
                        </a:rPr>
                        <a:t>Félagsmálastjórar</a:t>
                      </a:r>
                      <a:r>
                        <a:rPr lang="is-IS" sz="7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 starfs–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manna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stöðu–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gilda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Mála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 barna í umdæmi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 í umdæmi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alls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Hlutfall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barna í umdæmi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tc>
                  <a:txBody>
                    <a:bodyPr/>
                    <a:lstStyle/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Fjöldi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mála/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1.000</a:t>
                      </a:r>
                      <a:endParaRPr lang="en-GB" sz="1100">
                        <a:effectLst/>
                      </a:endParaRPr>
                    </a:p>
                    <a:p>
                      <a:pPr marR="292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s-IS" sz="700">
                          <a:effectLst/>
                        </a:rPr>
                        <a:t>börn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09" marR="8809" marT="8809" marB="0"/>
                </a:tc>
                <a:extLst>
                  <a:ext uri="{0D108BD9-81ED-4DB2-BD59-A6C34878D82A}">
                    <a16:rowId xmlns:a16="http://schemas.microsoft.com/office/drawing/2014/main" val="4106785392"/>
                  </a:ext>
                </a:extLst>
              </a:tr>
              <a:tr h="685325"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Húnaþings vestra og Stranda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Húnaþing vestra, Strandabyggð, Árneshreppur, Kaldrananeshreppur og Reykhólahreppur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Jenný Þórkatla Magnúsdóttir (Húnaþing vestra)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Sigríður María Játvarðardóttir (Strandabyggð)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2.031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720135"/>
                  </a:ext>
                </a:extLst>
              </a:tr>
              <a:tr h="234314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Félagsmálaráð Austur– Húnavatnssýslu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Blönduósbær, Húnavatnshreppur, Skagabyggð og Sveitarfélagið Skagaströnd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Sara Lind Kristjánsdóttir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1.852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177,8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6285662"/>
                  </a:ext>
                </a:extLst>
              </a:tr>
              <a:tr h="153273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Skagafjarðar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Sveitarfélagið Skagafjörður og Akrahreppur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Gréta Sjöfn Guðmundsdóttir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4.194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027368"/>
                  </a:ext>
                </a:extLst>
              </a:tr>
              <a:tr h="347067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ÚtEy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Dalvíkurbyggð og Fjallabyggð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Eyrún Rafnsdóttir (Dalvík) og Hjörtur Hjartarson (Fjallabyggð)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3.912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710744"/>
                  </a:ext>
                </a:extLst>
              </a:tr>
              <a:tr h="234314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Eyjafjarðar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Akureyri, Eyjafjarðarsveit, Grýtubakkahreppur, Hörgársveit og Svalbarðsstrandarhreppur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Guðrún Sigurðardóttir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5.229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21.445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202187"/>
                  </a:ext>
                </a:extLst>
              </a:tr>
              <a:tr h="347067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Félags– og barnaverndarnefnd Þingeyinga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Norðurþing, Skútustaðahreppur, Þingeyjarsveit,  Tjörneshreppur, Svalbarðshreppur og Langanesbyggð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Hróðný Lund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5.088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923809"/>
                  </a:ext>
                </a:extLst>
              </a:tr>
              <a:tr h="347067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Félagsmálanefnd Fljótsdalshéraðs og Seyðisfjarðarkaupstaðar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Fljótsdalshérað, Fljótsdalshreppur, Borgarfjarðarhreppur, Djúpavogshreppur, Vopnafjarðarhreppur og Seyðisfjarðarkaupstaður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Júlía Sæmundsdóttir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1.315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813438"/>
                  </a:ext>
                </a:extLst>
              </a:tr>
              <a:tr h="234314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Fjarðabyggðar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Fjarðabyggð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Helga Elísabet Beck Guðlaugsdóttir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1.235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5.070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283573"/>
                  </a:ext>
                </a:extLst>
              </a:tr>
              <a:tr h="153273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Félagsmálaráð Hornafjarðar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Sveitarfélagið Hornafjörður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Elísa Sóley Magnúsdóttir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2.389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4399455"/>
                  </a:ext>
                </a:extLst>
              </a:tr>
              <a:tr h="234314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Félagsmálanefnd Árborgar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Sveitarfélagið Árborg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Guðlaug Jóna Hilmarsdóttir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2.455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9.485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483059"/>
                  </a:ext>
                </a:extLst>
              </a:tr>
              <a:tr h="459820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Velferðarnefnd Árnesþings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Hveragerðisbær, Ölfushreppur, Skeiða– og Gnúpverjahreppur, Hrunamannahreppur, Flóahreppur, Grímsnes– og Grafningshreppur,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Bláskógabyggð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María Kristjánsdóttir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1.772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8.474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952709"/>
                  </a:ext>
                </a:extLst>
              </a:tr>
              <a:tr h="234314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Barnaverndarnefnd Rangárvalla– og V– Skaftafellssýslu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Rangárþing eystra, Rangárþing ytra, Ásahreppur, Mýrdalshreppur og Skaftárhreppur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Helga Lind Pálsdóttir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5.086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8252967"/>
                  </a:ext>
                </a:extLst>
              </a:tr>
              <a:tr h="177938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Fjölskyldu– og tómstundaráð</a:t>
                      </a:r>
                      <a:r>
                        <a:rPr lang="is-I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Vestmannaeyjabæjar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Vestmannaeyjabær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Jón Pétursson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4.301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728471"/>
                  </a:ext>
                </a:extLst>
              </a:tr>
              <a:tr h="153273">
                <a:tc gridSpan="2"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Samtals/meðaltal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113,25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5.503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80.708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356.991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2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0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baseline="30000" dirty="0"/>
              <a:t>1</a:t>
            </a:r>
            <a:r>
              <a:rPr lang="is-IS" dirty="0"/>
              <a:t> Upplýsingar sem koma fram í töflunni eru byggðar á ársskýrslum barnaverndarnefndanna svo og mannfjöldatölum frá Hagstofu Íslands fyrir árið 2018.</a:t>
            </a:r>
            <a:endParaRPr lang="en-GB" dirty="0"/>
          </a:p>
          <a:p>
            <a:r>
              <a:rPr lang="is-IS" baseline="30000" dirty="0"/>
              <a:t>2</a:t>
            </a:r>
            <a:r>
              <a:rPr lang="is-IS" dirty="0"/>
              <a:t> Einhverjar breytingar urðu á árinu en miðað er við stöðuna við árslok 2018.</a:t>
            </a:r>
            <a:endParaRPr lang="en-GB" dirty="0"/>
          </a:p>
          <a:p>
            <a:r>
              <a:rPr lang="is-IS" baseline="30000" dirty="0"/>
              <a:t>3 </a:t>
            </a:r>
            <a:r>
              <a:rPr lang="is-IS" dirty="0"/>
              <a:t>Þess ber að geta að erfitt er fyrir barnaverndarnefndir að áætla með öryggi það vinnumagn sem ráðstafað er til barnaverndar þar sem starfsfólk flestra barnaverndarnefnda sinnir fleiri verkefnum en barnavernd.   </a:t>
            </a:r>
            <a:endParaRPr lang="en-GB" dirty="0"/>
          </a:p>
          <a:p>
            <a:r>
              <a:rPr lang="is-IS" dirty="0"/>
              <a:t>  Eins geta upplýsingar um stöðugildi verið úr áætlun félagsmálastjóra eða yfirmanna á hverjum tíma og byggjast því á huglægum forsendum frá ári til árs. </a:t>
            </a:r>
            <a:endParaRPr lang="en-GB" dirty="0"/>
          </a:p>
          <a:p>
            <a:r>
              <a:rPr lang="is-IS" baseline="30000" dirty="0"/>
              <a:t>4</a:t>
            </a:r>
            <a:r>
              <a:rPr lang="is-IS" dirty="0"/>
              <a:t> Stöðugildi voru 40,6 auk</a:t>
            </a:r>
            <a:r>
              <a:rPr lang="is-IS" baseline="30000" dirty="0"/>
              <a:t> </a:t>
            </a:r>
            <a:r>
              <a:rPr lang="is-IS" dirty="0"/>
              <a:t>tveggja eftirlitsmanna í 2,1 stöðugildum.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3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600" dirty="0"/>
              <a:t>Barnaverndarmál: Kyn barna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077510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99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18" y="692696"/>
            <a:ext cx="7772400" cy="1143000"/>
          </a:xfrm>
        </p:spPr>
        <p:txBody>
          <a:bodyPr/>
          <a:lstStyle/>
          <a:p>
            <a:pPr algn="l"/>
            <a:r>
              <a:rPr lang="is-IS" sz="2000" dirty="0"/>
              <a:t>Barnaverndarmál: Aldursdreifing barna sem nefndirnar höfðu til meðferðar </a:t>
            </a:r>
            <a:r>
              <a:rPr lang="is-IS" sz="2000" dirty="0" smtClean="0"/>
              <a:t>á </a:t>
            </a:r>
            <a:r>
              <a:rPr lang="is-IS" sz="2000" dirty="0"/>
              <a:t>árunum </a:t>
            </a:r>
            <a:r>
              <a:rPr lang="is-IS" sz="2000" dirty="0" smtClean="0"/>
              <a:t>2014–2018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725762"/>
              </p:ext>
            </p:extLst>
          </p:nvPr>
        </p:nvGraphicFramePr>
        <p:xfrm>
          <a:off x="685800" y="1700808"/>
          <a:ext cx="7772400" cy="439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6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Barnaverndarmál: Uppruni barna</a:t>
            </a:r>
            <a:r>
              <a:rPr lang="is-IS" baseline="30000" dirty="0"/>
              <a:t> 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4038600" cy="474766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baseline="30000" dirty="0"/>
              <a:t>1</a:t>
            </a:r>
            <a:r>
              <a:rPr lang="is-IS" dirty="0"/>
              <a:t> Með erlendum uppruna barna er átt við börn sem eiga a.m.k. annað foreldri af erlendum uppruna (innflytjendur, önnur kynslóð innflytjenda eða börn þar sem annað foreldrið er erlent). </a:t>
            </a:r>
            <a:r>
              <a:rPr lang="is-IS" baseline="30000" dirty="0"/>
              <a:t>2</a:t>
            </a:r>
            <a:r>
              <a:rPr lang="en-GB" dirty="0"/>
              <a:t> </a:t>
            </a:r>
            <a:r>
              <a:rPr lang="en-GB" dirty="0" err="1"/>
              <a:t>Umsóknir</a:t>
            </a:r>
            <a:r>
              <a:rPr lang="en-GB" dirty="0"/>
              <a:t> um MST, </a:t>
            </a:r>
            <a:r>
              <a:rPr lang="en-GB" dirty="0" err="1"/>
              <a:t>meðferðardeild</a:t>
            </a:r>
            <a:r>
              <a:rPr lang="en-GB" dirty="0"/>
              <a:t> </a:t>
            </a:r>
            <a:r>
              <a:rPr lang="en-GB" dirty="0" err="1"/>
              <a:t>Stuðla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önnur</a:t>
            </a:r>
            <a:r>
              <a:rPr lang="en-GB" dirty="0"/>
              <a:t> </a:t>
            </a:r>
            <a:r>
              <a:rPr lang="en-GB" dirty="0" err="1"/>
              <a:t>meðferðarheimili</a:t>
            </a:r>
            <a:r>
              <a:rPr lang="en-GB" dirty="0"/>
              <a:t/>
            </a:r>
            <a:br>
              <a:rPr lang="en-GB" dirty="0"/>
            </a:br>
            <a:r>
              <a:rPr lang="en-GB" baseline="30000" dirty="0"/>
              <a:t> </a:t>
            </a:r>
            <a:r>
              <a:rPr lang="is-IS" baseline="30000" dirty="0"/>
              <a:t>3 </a:t>
            </a:r>
            <a:r>
              <a:rPr lang="en-GB" dirty="0" err="1"/>
              <a:t>Skv</a:t>
            </a:r>
            <a:r>
              <a:rPr lang="en-GB" dirty="0"/>
              <a:t>. </a:t>
            </a:r>
            <a:r>
              <a:rPr lang="en-GB" dirty="0" err="1"/>
              <a:t>upplýsingum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Hagstofu</a:t>
            </a:r>
            <a:r>
              <a:rPr lang="en-GB" dirty="0"/>
              <a:t> </a:t>
            </a:r>
            <a:r>
              <a:rPr lang="en-GB" dirty="0" err="1"/>
              <a:t>Íslands</a:t>
            </a:r>
            <a:r>
              <a:rPr lang="en-GB" dirty="0"/>
              <a:t>, </a:t>
            </a:r>
            <a:r>
              <a:rPr lang="en-GB" dirty="0" err="1"/>
              <a:t>miðað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stöðu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upphaf</a:t>
            </a:r>
            <a:r>
              <a:rPr lang="en-GB" dirty="0"/>
              <a:t> </a:t>
            </a:r>
            <a:r>
              <a:rPr lang="en-GB" dirty="0" err="1"/>
              <a:t>hvers</a:t>
            </a:r>
            <a:r>
              <a:rPr lang="en-GB" dirty="0"/>
              <a:t> </a:t>
            </a:r>
            <a:r>
              <a:rPr lang="en-GB" dirty="0" err="1"/>
              <a:t>árs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9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600" dirty="0"/>
              <a:t>Heimilisaðstæður barna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47553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27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Úrræði</a:t>
            </a:r>
            <a:r>
              <a:rPr lang="en-GB" dirty="0" smtClean="0"/>
              <a:t> </a:t>
            </a:r>
            <a:r>
              <a:rPr lang="en-GB" dirty="0" err="1" smtClean="0"/>
              <a:t>barnaverndarnefnda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05145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22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2800" dirty="0"/>
              <a:t>Stuðningsúrræði án töku barns af heimili </a:t>
            </a:r>
            <a:br>
              <a:rPr lang="is-IS" sz="2800" dirty="0"/>
            </a:br>
            <a:r>
              <a:rPr lang="is-IS" sz="2800" dirty="0"/>
              <a:t>(fjöldi úrræða)</a:t>
            </a:r>
            <a:endParaRPr lang="en-GB" sz="280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5769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8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/>
              <a:t>Fjöldi ráðstafana utan heimilis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00360"/>
              </p:ext>
            </p:extLst>
          </p:nvPr>
        </p:nvGraphicFramePr>
        <p:xfrm>
          <a:off x="685800" y="1752591"/>
          <a:ext cx="7772399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5847">
                  <a:extLst>
                    <a:ext uri="{9D8B030D-6E8A-4147-A177-3AD203B41FA5}">
                      <a16:colId xmlns:a16="http://schemas.microsoft.com/office/drawing/2014/main" val="3849849605"/>
                    </a:ext>
                  </a:extLst>
                </a:gridCol>
                <a:gridCol w="739932">
                  <a:extLst>
                    <a:ext uri="{9D8B030D-6E8A-4147-A177-3AD203B41FA5}">
                      <a16:colId xmlns:a16="http://schemas.microsoft.com/office/drawing/2014/main" val="976463421"/>
                    </a:ext>
                  </a:extLst>
                </a:gridCol>
                <a:gridCol w="739932">
                  <a:extLst>
                    <a:ext uri="{9D8B030D-6E8A-4147-A177-3AD203B41FA5}">
                      <a16:colId xmlns:a16="http://schemas.microsoft.com/office/drawing/2014/main" val="547726638"/>
                    </a:ext>
                  </a:extLst>
                </a:gridCol>
                <a:gridCol w="739932">
                  <a:extLst>
                    <a:ext uri="{9D8B030D-6E8A-4147-A177-3AD203B41FA5}">
                      <a16:colId xmlns:a16="http://schemas.microsoft.com/office/drawing/2014/main" val="623626737"/>
                    </a:ext>
                  </a:extLst>
                </a:gridCol>
                <a:gridCol w="739932">
                  <a:extLst>
                    <a:ext uri="{9D8B030D-6E8A-4147-A177-3AD203B41FA5}">
                      <a16:colId xmlns:a16="http://schemas.microsoft.com/office/drawing/2014/main" val="3251574809"/>
                    </a:ext>
                  </a:extLst>
                </a:gridCol>
                <a:gridCol w="736824">
                  <a:extLst>
                    <a:ext uri="{9D8B030D-6E8A-4147-A177-3AD203B41FA5}">
                      <a16:colId xmlns:a16="http://schemas.microsoft.com/office/drawing/2014/main" val="3494656415"/>
                    </a:ext>
                  </a:extLst>
                </a:gridCol>
              </a:tblGrid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2014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2015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2016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2017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</a:rPr>
                        <a:t>2018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384535274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u="sng" dirty="0">
                          <a:effectLst/>
                        </a:rPr>
                        <a:t>Úrræði á ábyrgð sveitarfélaga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1088261357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Heimili og önnur úrræði skv. 84. gr.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246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259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60532269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    Vistheimili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90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87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65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63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314897743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     Sambýli/fjölskylduheimili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26223569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     Einkaheimili (sem starfrækt er allt árið)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30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46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32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88790289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>
                          <a:effectLst/>
                        </a:rPr>
                        <a:t>          Önnur úrræði (t.d. tímab. vistun hjá ættingjum eða öðrum)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107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143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129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3259435562"/>
                  </a:ext>
                </a:extLst>
              </a:tr>
              <a:tr h="423097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Hjá foreldri sem barn býr ekki hjá, en fer með sameiginlega forsjá (67. gr.b bvl.)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–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17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681387533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</a:t>
                      </a:r>
                      <a:r>
                        <a:rPr lang="is-IS" sz="1000" dirty="0" smtClean="0">
                          <a:effectLst/>
                        </a:rPr>
                        <a:t>Fósturheimili   (Ráðstafanir á árinu auk fjölda tilvika þar sem tímabundnu    fóstri var breytt í varanlegt fóstur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139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142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137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127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97318107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</a:t>
                      </a:r>
                      <a:r>
                        <a:rPr lang="is-IS" sz="1000" dirty="0" smtClean="0">
                          <a:effectLst/>
                        </a:rPr>
                        <a:t>Samtals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385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389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410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369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4198089847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u="sng" dirty="0">
                          <a:effectLst/>
                        </a:rPr>
                        <a:t>Úrræði á ábyrgð ríkisins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383062224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Stuðlar, lokuð deild (neyðarvistun)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81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84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99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86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82809043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Stuðlar, greiningar– og meðferðardeild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98699115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 dirty="0">
                          <a:effectLst/>
                        </a:rPr>
                        <a:t>     Meðferðarheimili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92605521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>
                          <a:effectLst/>
                        </a:rPr>
                        <a:t>     Samtals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126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128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149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135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75321578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>
                          <a:effectLst/>
                        </a:rPr>
                        <a:t>Heildarfjöldi barna vistaður utan heimilis</a:t>
                      </a:r>
                      <a:r>
                        <a:rPr lang="is-IS" sz="1000" baseline="30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267825904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08400" algn="l"/>
                        </a:tabLst>
                      </a:pPr>
                      <a:r>
                        <a:rPr lang="is-IS" sz="1000">
                          <a:effectLst/>
                        </a:rPr>
                        <a:t>Fjöldi barna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403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402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441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427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861765915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     Stúlkur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>
                          <a:effectLst/>
                        </a:rPr>
                        <a:t>201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3484611397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     Drengir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201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239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>
                          <a:effectLst/>
                        </a:rPr>
                        <a:t>226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0995" algn="l"/>
                        </a:tabLs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46948229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marR="292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Fjöldi fjölskyldna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333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338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354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346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685" marR="19685" marT="0" marB="0" anchor="ctr"/>
                </a:tc>
                <a:extLst>
                  <a:ext uri="{0D108BD9-81ED-4DB2-BD59-A6C34878D82A}">
                    <a16:rowId xmlns:a16="http://schemas.microsoft.com/office/drawing/2014/main" val="136729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7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grunnglaera bvs</Template>
  <TotalTime>2218</TotalTime>
  <Words>1413</Words>
  <Application>Microsoft Office PowerPoint</Application>
  <PresentationFormat>On-screen Show (4:3)</PresentationFormat>
  <Paragraphs>611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Office Theme</vt:lpstr>
      <vt:lpstr>Default Design</vt:lpstr>
      <vt:lpstr>  </vt:lpstr>
      <vt:lpstr>Fjöldi barnaverndarmála</vt:lpstr>
      <vt:lpstr>Barnaverndarmál: Kyn barna</vt:lpstr>
      <vt:lpstr>Barnaverndarmál: Aldursdreifing barna sem nefndirnar höfðu til meðferðar á árunum 2014–2018</vt:lpstr>
      <vt:lpstr>Barnaverndarmál: Uppruni barna 1</vt:lpstr>
      <vt:lpstr>Heimilisaðstæður barna </vt:lpstr>
      <vt:lpstr>Úrræði barnaverndarnefnda</vt:lpstr>
      <vt:lpstr>Stuðningsúrræði án töku barns af heimili  (fjöldi úrræða)</vt:lpstr>
      <vt:lpstr>Fjöldi ráðstafana utan heimilis </vt:lpstr>
      <vt:lpstr>Fjöldi úrskurða og ýmsar ákvarðanir barnaverndarnefnda </vt:lpstr>
      <vt:lpstr>Fjöldi barna í fóstri</vt:lpstr>
      <vt:lpstr>Ráðstafanir í fóstur</vt:lpstr>
      <vt:lpstr>Kröfur um sviptingu forsjár</vt:lpstr>
      <vt:lpstr>Fjöldi tilkynninga, fjöldi barna og  ákvarðana um könnun máls</vt:lpstr>
      <vt:lpstr>Fjöldi tilkynninga og fjöldi barna sem tilkynnt var um eftir kyni</vt:lpstr>
      <vt:lpstr>Fjöldi tilkynninga eftir landsvæði</vt:lpstr>
      <vt:lpstr>Ástæður tilkynninga</vt:lpstr>
      <vt:lpstr>Tilkynnendur</vt:lpstr>
      <vt:lpstr>Tilkynnendur</vt:lpstr>
      <vt:lpstr>Niðurstaða könnunar</vt:lpstr>
      <vt:lpstr>Fjöldi starfsmanna, stöðugilda og fjöldi barnaverndarmála /1.000 börn</vt:lpstr>
      <vt:lpstr> Barnaverndarnefndir á Íslandi árið 20181  </vt:lpstr>
      <vt:lpstr> Barnaverndarnefndir á Íslandi árið 2018(framhald)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Halla Björk Marteinsdóttir</dc:creator>
  <cp:lastModifiedBy>Halla Björk Marteinsdóttir</cp:lastModifiedBy>
  <cp:revision>138</cp:revision>
  <cp:lastPrinted>2019-11-28T15:59:55Z</cp:lastPrinted>
  <dcterms:created xsi:type="dcterms:W3CDTF">2013-09-17T10:32:57Z</dcterms:created>
  <dcterms:modified xsi:type="dcterms:W3CDTF">2020-02-04T09:57:57Z</dcterms:modified>
</cp:coreProperties>
</file>